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20"/>
  </p:notesMasterIdLst>
  <p:sldIdLst>
    <p:sldId id="256" r:id="rId6"/>
    <p:sldId id="257" r:id="rId7"/>
    <p:sldId id="258" r:id="rId8"/>
    <p:sldId id="261" r:id="rId9"/>
    <p:sldId id="279" r:id="rId10"/>
    <p:sldId id="280" r:id="rId11"/>
    <p:sldId id="260" r:id="rId12"/>
    <p:sldId id="259" r:id="rId13"/>
    <p:sldId id="281" r:id="rId14"/>
    <p:sldId id="282" r:id="rId15"/>
    <p:sldId id="284" r:id="rId16"/>
    <p:sldId id="285" r:id="rId17"/>
    <p:sldId id="286" r:id="rId18"/>
    <p:sldId id="287" r:id="rId19"/>
  </p:sldIdLst>
  <p:sldSz cx="12188825" cy="6858000"/>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A6AD"/>
    <a:srgbClr val="E08E20"/>
    <a:srgbClr val="007A37"/>
    <a:srgbClr val="00C85A"/>
    <a:srgbClr val="148A90"/>
    <a:srgbClr val="009242"/>
    <a:srgbClr val="FF4F4F"/>
    <a:srgbClr val="12A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9372" autoAdjust="0"/>
  </p:normalViewPr>
  <p:slideViewPr>
    <p:cSldViewPr>
      <p:cViewPr varScale="1">
        <p:scale>
          <a:sx n="65" d="100"/>
          <a:sy n="65" d="100"/>
        </p:scale>
        <p:origin x="102" y="139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15" tIns="46657" rIns="93315" bIns="4665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3315" tIns="46657" rIns="93315" bIns="46657" rtlCol="0"/>
          <a:lstStyle>
            <a:lvl1pPr algn="r" fontAlgn="auto">
              <a:spcBef>
                <a:spcPts val="0"/>
              </a:spcBef>
              <a:spcAft>
                <a:spcPts val="0"/>
              </a:spcAft>
              <a:defRPr sz="1200">
                <a:latin typeface="+mn-lt"/>
                <a:cs typeface="+mn-cs"/>
              </a:defRPr>
            </a:lvl1pPr>
          </a:lstStyle>
          <a:p>
            <a:pPr>
              <a:defRPr/>
            </a:pPr>
            <a:fld id="{558C3F46-188F-4E9B-8D46-C33E8FD22275}" type="datetimeFigureOut">
              <a:rPr lang="en-US"/>
              <a:pPr>
                <a:defRPr/>
              </a:pPr>
              <a:t>6/11/2015</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5" tIns="46657" rIns="93315" bIns="46657" rtlCol="0" anchor="ctr"/>
          <a:lstStyle/>
          <a:p>
            <a:pPr lvl="0"/>
            <a:endParaRPr lang="en-US" noProof="0" dirty="0"/>
          </a:p>
        </p:txBody>
      </p:sp>
      <p:sp>
        <p:nvSpPr>
          <p:cNvPr id="5" name="Notes Placeholder 4"/>
          <p:cNvSpPr>
            <a:spLocks noGrp="1"/>
          </p:cNvSpPr>
          <p:nvPr>
            <p:ph type="body" sz="quarter" idx="3"/>
          </p:nvPr>
        </p:nvSpPr>
        <p:spPr>
          <a:xfrm>
            <a:off x="701675" y="4422775"/>
            <a:ext cx="5619750" cy="4189413"/>
          </a:xfrm>
          <a:prstGeom prst="rect">
            <a:avLst/>
          </a:prstGeom>
        </p:spPr>
        <p:txBody>
          <a:bodyPr vert="horz" lIns="93315" tIns="46657" rIns="93315" bIns="4665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15" tIns="46657" rIns="93315" bIns="46657"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15" tIns="46657" rIns="93315" bIns="46657" rtlCol="0" anchor="b"/>
          <a:lstStyle>
            <a:lvl1pPr algn="r" fontAlgn="auto">
              <a:spcBef>
                <a:spcPts val="0"/>
              </a:spcBef>
              <a:spcAft>
                <a:spcPts val="0"/>
              </a:spcAft>
              <a:defRPr sz="1200">
                <a:latin typeface="+mn-lt"/>
                <a:cs typeface="+mn-cs"/>
              </a:defRPr>
            </a:lvl1pPr>
          </a:lstStyle>
          <a:p>
            <a:pPr>
              <a:defRPr/>
            </a:pPr>
            <a:fld id="{7631242D-35DA-40B5-B055-4D2574FFF69F}" type="slidenum">
              <a:rPr lang="en-US"/>
              <a:pPr>
                <a:defRPr/>
              </a:pPr>
              <a:t>‹#›</a:t>
            </a:fld>
            <a:endParaRPr lang="en-US" dirty="0"/>
          </a:p>
        </p:txBody>
      </p:sp>
    </p:spTree>
    <p:extLst>
      <p:ext uri="{BB962C8B-B14F-4D97-AF65-F5344CB8AC3E}">
        <p14:creationId xmlns:p14="http://schemas.microsoft.com/office/powerpoint/2010/main" val="1391833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7D9F18F-A227-49C1-8755-491450D5C9DE}" type="slidenum">
              <a:rPr lang="en-US" smtClean="0"/>
              <a:pPr>
                <a:defRPr/>
              </a:pPr>
              <a:t>1</a:t>
            </a:fld>
            <a:endParaRPr lang="en-US" dirty="0"/>
          </a:p>
        </p:txBody>
      </p:sp>
    </p:spTree>
    <p:extLst>
      <p:ext uri="{BB962C8B-B14F-4D97-AF65-F5344CB8AC3E}">
        <p14:creationId xmlns:p14="http://schemas.microsoft.com/office/powerpoint/2010/main" val="321497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631242D-35DA-40B5-B055-4D2574FFF69F}" type="slidenum">
              <a:rPr lang="en-US" smtClean="0"/>
              <a:pPr>
                <a:defRPr/>
              </a:pPr>
              <a:t>11</a:t>
            </a:fld>
            <a:endParaRPr lang="en-US" dirty="0"/>
          </a:p>
        </p:txBody>
      </p:sp>
    </p:spTree>
    <p:extLst>
      <p:ext uri="{BB962C8B-B14F-4D97-AF65-F5344CB8AC3E}">
        <p14:creationId xmlns:p14="http://schemas.microsoft.com/office/powerpoint/2010/main" val="288111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Marcelo – close/transition into sustainability – 1 minute</a:t>
            </a:r>
          </a:p>
          <a:p>
            <a:endParaRPr lang="en-US" dirty="0"/>
          </a:p>
        </p:txBody>
      </p:sp>
      <p:sp>
        <p:nvSpPr>
          <p:cNvPr id="4" name="Slide Number Placeholder 3"/>
          <p:cNvSpPr>
            <a:spLocks noGrp="1"/>
          </p:cNvSpPr>
          <p:nvPr>
            <p:ph type="sldNum" sz="quarter" idx="10"/>
          </p:nvPr>
        </p:nvSpPr>
        <p:spPr/>
        <p:txBody>
          <a:bodyPr/>
          <a:lstStyle/>
          <a:p>
            <a:pPr>
              <a:defRPr/>
            </a:pPr>
            <a:fld id="{7631242D-35DA-40B5-B055-4D2574FFF69F}" type="slidenum">
              <a:rPr lang="en-US" smtClean="0"/>
              <a:pPr>
                <a:defRPr/>
              </a:pPr>
              <a:t>14</a:t>
            </a:fld>
            <a:endParaRPr lang="en-US" dirty="0"/>
          </a:p>
        </p:txBody>
      </p:sp>
    </p:spTree>
    <p:extLst>
      <p:ext uri="{BB962C8B-B14F-4D97-AF65-F5344CB8AC3E}">
        <p14:creationId xmlns:p14="http://schemas.microsoft.com/office/powerpoint/2010/main" val="313997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February 2013 Mayor</a:t>
            </a:r>
            <a:r>
              <a:rPr lang="en-US" baseline="0" dirty="0" smtClean="0"/>
              <a:t> and Council established a citywide goal to divert 40% by the year 2020 in an effort to improve the City’s diversion rate  (residential at 20%)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Completed the first phase of the resource evaluation in August 2014 and included a review of 130 garbage samples and 101 recycling samples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Conducted mulching operations through a contractor at 27</a:t>
            </a:r>
            <a:r>
              <a:rPr lang="en-US" baseline="30000" dirty="0" smtClean="0"/>
              <a:t>th</a:t>
            </a:r>
            <a:r>
              <a:rPr lang="en-US" baseline="0" dirty="0" smtClean="0"/>
              <a:t> Avenue Transfer Station since 2000</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Began pilot composting program at 27</a:t>
            </a:r>
            <a:r>
              <a:rPr lang="en-US" baseline="30000" dirty="0" smtClean="0"/>
              <a:t>th</a:t>
            </a:r>
            <a:r>
              <a:rPr lang="en-US" baseline="0" dirty="0" smtClean="0"/>
              <a:t> Avenue Transfer Station in January 2015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Developing a Resource Innovation Campus at 27</a:t>
            </a:r>
            <a:r>
              <a:rPr lang="en-US" baseline="30000" dirty="0" smtClean="0"/>
              <a:t>th</a:t>
            </a:r>
            <a:r>
              <a:rPr lang="en-US" baseline="0" dirty="0" smtClean="0"/>
              <a:t> Avenue and Lower Buckeye Roads that includes the </a:t>
            </a:r>
            <a:r>
              <a:rPr lang="en-US" altLang="en-US" sz="1200" dirty="0" smtClean="0">
                <a:latin typeface="Arial" charset="0"/>
              </a:rPr>
              <a:t>Transfer Station,</a:t>
            </a:r>
            <a:r>
              <a:rPr lang="en-US" altLang="en-US" sz="1200" baseline="0" dirty="0" smtClean="0">
                <a:latin typeface="Arial" charset="0"/>
              </a:rPr>
              <a:t> </a:t>
            </a:r>
            <a:r>
              <a:rPr lang="en-US" altLang="en-US" sz="1200" dirty="0" smtClean="0">
                <a:latin typeface="Arial" charset="0"/>
              </a:rPr>
              <a:t>Recycling Facility,</a:t>
            </a:r>
            <a:r>
              <a:rPr lang="en-US" altLang="en-US" sz="1200" baseline="0" dirty="0" smtClean="0">
                <a:latin typeface="Arial" charset="0"/>
              </a:rPr>
              <a:t> </a:t>
            </a:r>
            <a:r>
              <a:rPr lang="en-US" altLang="en-US" sz="1200" dirty="0" smtClean="0">
                <a:latin typeface="Arial" charset="0"/>
              </a:rPr>
              <a:t>Mulching area,</a:t>
            </a:r>
            <a:r>
              <a:rPr lang="en-US" altLang="en-US" sz="1200" baseline="0" dirty="0" smtClean="0">
                <a:latin typeface="Arial" charset="0"/>
              </a:rPr>
              <a:t> </a:t>
            </a:r>
            <a:r>
              <a:rPr lang="en-US" altLang="en-US" sz="1200" dirty="0" smtClean="0">
                <a:latin typeface="Arial" charset="0"/>
              </a:rPr>
              <a:t>Composting Facility,</a:t>
            </a:r>
            <a:r>
              <a:rPr lang="en-US" altLang="en-US" sz="1200" baseline="0" dirty="0" smtClean="0">
                <a:latin typeface="Arial" charset="0"/>
              </a:rPr>
              <a:t> </a:t>
            </a:r>
            <a:r>
              <a:rPr lang="en-US" altLang="en-US" sz="1200" dirty="0" smtClean="0">
                <a:latin typeface="Arial" charset="0"/>
              </a:rPr>
              <a:t>RISN/Technology Incubator Headquarters with</a:t>
            </a:r>
            <a:r>
              <a:rPr lang="en-US" altLang="en-US" sz="1200" baseline="0" dirty="0" smtClean="0">
                <a:latin typeface="Arial" charset="0"/>
              </a:rPr>
              <a:t> ASU, and  </a:t>
            </a:r>
            <a:r>
              <a:rPr lang="en-US" altLang="en-US" sz="1200" dirty="0" smtClean="0">
                <a:latin typeface="Arial" charset="0"/>
              </a:rPr>
              <a:t>Businesses/Manufacturers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7631242D-35DA-40B5-B055-4D2574FFF69F}" type="slidenum">
              <a:rPr lang="en-US" smtClean="0"/>
              <a:pPr>
                <a:defRPr/>
              </a:pPr>
              <a:t>2</a:t>
            </a:fld>
            <a:endParaRPr lang="en-US" dirty="0"/>
          </a:p>
        </p:txBody>
      </p:sp>
    </p:spTree>
    <p:extLst>
      <p:ext uri="{BB962C8B-B14F-4D97-AF65-F5344CB8AC3E}">
        <p14:creationId xmlns:p14="http://schemas.microsoft.com/office/powerpoint/2010/main" val="199321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69863" indent="-169863">
              <a:spcBef>
                <a:spcPct val="0"/>
              </a:spcBef>
              <a:buFontTx/>
              <a:buChar char="•"/>
            </a:pPr>
            <a:r>
              <a:rPr lang="en-US" altLang="en-US" dirty="0" smtClean="0"/>
              <a:t>50%- Compostable - paper, plastic, yard and food waste (compostable yard waste is 30% of that or 118,000 tons; food waste is 15% or 56,500 tons)</a:t>
            </a:r>
          </a:p>
          <a:p>
            <a:pPr marL="169863" indent="-169863">
              <a:spcBef>
                <a:spcPct val="0"/>
              </a:spcBef>
              <a:buFontTx/>
              <a:buChar char="•"/>
            </a:pPr>
            <a:r>
              <a:rPr lang="en-US" altLang="en-US" dirty="0" smtClean="0"/>
              <a:t>15%-Curbside Recycling - newspapers, cardboard, plastic, recyclable glass, aluminum (57,500 tons) - 15% of what we throw away should be recycled</a:t>
            </a:r>
          </a:p>
          <a:p>
            <a:pPr marL="169863" indent="-169863">
              <a:spcBef>
                <a:spcPct val="0"/>
              </a:spcBef>
              <a:buFontTx/>
              <a:buChar char="•"/>
            </a:pPr>
            <a:r>
              <a:rPr lang="en-US" altLang="en-US" dirty="0" smtClean="0"/>
              <a:t>10%- Other Materials that CAN be recycled but not in the Phoenix program, </a:t>
            </a:r>
            <a:r>
              <a:rPr lang="en-US" altLang="en-US" dirty="0" err="1" smtClean="0"/>
              <a:t>ie</a:t>
            </a:r>
            <a:r>
              <a:rPr lang="en-US" altLang="en-US" dirty="0" smtClean="0"/>
              <a:t>. plastic grocery bags, textiles, other metals</a:t>
            </a:r>
          </a:p>
          <a:p>
            <a:pPr marL="169863" indent="-169863">
              <a:spcBef>
                <a:spcPct val="0"/>
              </a:spcBef>
              <a:buFontTx/>
              <a:buChar char="•"/>
            </a:pPr>
            <a:r>
              <a:rPr lang="en-US" altLang="en-US" dirty="0" smtClean="0"/>
              <a:t>25% - Non-Recoverable - true trash</a:t>
            </a:r>
          </a:p>
          <a:p>
            <a:endParaRPr lang="en-US" dirty="0" smtClean="0"/>
          </a:p>
          <a:p>
            <a:r>
              <a:rPr lang="en-US" dirty="0" smtClean="0"/>
              <a:t>The findings of the study showed nearly 65% of garbage</a:t>
            </a:r>
            <a:r>
              <a:rPr lang="en-US" baseline="0" dirty="0" smtClean="0"/>
              <a:t> sampled could be diverted from the landfill </a:t>
            </a:r>
            <a:endParaRPr lang="en-US" dirty="0"/>
          </a:p>
        </p:txBody>
      </p:sp>
      <p:sp>
        <p:nvSpPr>
          <p:cNvPr id="4" name="Slide Number Placeholder 3"/>
          <p:cNvSpPr>
            <a:spLocks noGrp="1"/>
          </p:cNvSpPr>
          <p:nvPr>
            <p:ph type="sldNum" sz="quarter" idx="10"/>
          </p:nvPr>
        </p:nvSpPr>
        <p:spPr/>
        <p:txBody>
          <a:bodyPr/>
          <a:lstStyle/>
          <a:p>
            <a:pPr>
              <a:defRPr/>
            </a:pPr>
            <a:fld id="{7631242D-35DA-40B5-B055-4D2574FFF69F}" type="slidenum">
              <a:rPr lang="en-US" smtClean="0"/>
              <a:pPr>
                <a:defRPr/>
              </a:pPr>
              <a:t>3</a:t>
            </a:fld>
            <a:endParaRPr lang="en-US" dirty="0"/>
          </a:p>
        </p:txBody>
      </p:sp>
    </p:spTree>
    <p:extLst>
      <p:ext uri="{BB962C8B-B14F-4D97-AF65-F5344CB8AC3E}">
        <p14:creationId xmlns:p14="http://schemas.microsoft.com/office/powerpoint/2010/main" val="274723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31242D-35DA-40B5-B055-4D2574FFF69F}" type="slidenum">
              <a:rPr lang="en-US" smtClean="0"/>
              <a:pPr>
                <a:defRPr/>
              </a:pPr>
              <a:t>4</a:t>
            </a:fld>
            <a:endParaRPr lang="en-US" dirty="0"/>
          </a:p>
        </p:txBody>
      </p:sp>
    </p:spTree>
    <p:extLst>
      <p:ext uri="{BB962C8B-B14F-4D97-AF65-F5344CB8AC3E}">
        <p14:creationId xmlns:p14="http://schemas.microsoft.com/office/powerpoint/2010/main" val="341526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February 2013 Mayor</a:t>
            </a:r>
            <a:r>
              <a:rPr lang="en-US" baseline="0" dirty="0" smtClean="0"/>
              <a:t> and Council established a citywide goal to divert 40% by the year 2020 in an effort to improve the City’s diversion rate  (residential at 20%)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Completed the first phase of the resource evaluation in August 2014 and included a review of 130 garbage samples and 101 recycling samples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Conducted mulching operations through a contractor at 27</a:t>
            </a:r>
            <a:r>
              <a:rPr lang="en-US" baseline="30000" dirty="0" smtClean="0"/>
              <a:t>th</a:t>
            </a:r>
            <a:r>
              <a:rPr lang="en-US" baseline="0" dirty="0" smtClean="0"/>
              <a:t> Avenue Transfer Station since 2000</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Began pilot composting program at 27</a:t>
            </a:r>
            <a:r>
              <a:rPr lang="en-US" baseline="30000" dirty="0" smtClean="0"/>
              <a:t>th</a:t>
            </a:r>
            <a:r>
              <a:rPr lang="en-US" baseline="0" dirty="0" smtClean="0"/>
              <a:t> Avenue Transfer Station in January 2015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Developing a Resource Innovation Campus at 27</a:t>
            </a:r>
            <a:r>
              <a:rPr lang="en-US" baseline="30000" dirty="0" smtClean="0"/>
              <a:t>th</a:t>
            </a:r>
            <a:r>
              <a:rPr lang="en-US" baseline="0" dirty="0" smtClean="0"/>
              <a:t> Avenue and Lower Buckeye Roads that includes the </a:t>
            </a:r>
            <a:r>
              <a:rPr lang="en-US" altLang="en-US" sz="1200" dirty="0" smtClean="0">
                <a:latin typeface="Arial" charset="0"/>
              </a:rPr>
              <a:t>Transfer Station,</a:t>
            </a:r>
            <a:r>
              <a:rPr lang="en-US" altLang="en-US" sz="1200" baseline="0" dirty="0" smtClean="0">
                <a:latin typeface="Arial" charset="0"/>
              </a:rPr>
              <a:t> </a:t>
            </a:r>
            <a:r>
              <a:rPr lang="en-US" altLang="en-US" sz="1200" dirty="0" smtClean="0">
                <a:latin typeface="Arial" charset="0"/>
              </a:rPr>
              <a:t>Recycling Facility,</a:t>
            </a:r>
            <a:r>
              <a:rPr lang="en-US" altLang="en-US" sz="1200" baseline="0" dirty="0" smtClean="0">
                <a:latin typeface="Arial" charset="0"/>
              </a:rPr>
              <a:t> </a:t>
            </a:r>
            <a:r>
              <a:rPr lang="en-US" altLang="en-US" sz="1200" dirty="0" smtClean="0">
                <a:latin typeface="Arial" charset="0"/>
              </a:rPr>
              <a:t>Mulching area,</a:t>
            </a:r>
            <a:r>
              <a:rPr lang="en-US" altLang="en-US" sz="1200" baseline="0" dirty="0" smtClean="0">
                <a:latin typeface="Arial" charset="0"/>
              </a:rPr>
              <a:t> </a:t>
            </a:r>
            <a:r>
              <a:rPr lang="en-US" altLang="en-US" sz="1200" dirty="0" smtClean="0">
                <a:latin typeface="Arial" charset="0"/>
              </a:rPr>
              <a:t>Composting Facility,</a:t>
            </a:r>
            <a:r>
              <a:rPr lang="en-US" altLang="en-US" sz="1200" baseline="0" dirty="0" smtClean="0">
                <a:latin typeface="Arial" charset="0"/>
              </a:rPr>
              <a:t> </a:t>
            </a:r>
            <a:r>
              <a:rPr lang="en-US" altLang="en-US" sz="1200" dirty="0" smtClean="0">
                <a:latin typeface="Arial" charset="0"/>
              </a:rPr>
              <a:t>RISN/Technology Incubator Headquarters with</a:t>
            </a:r>
            <a:r>
              <a:rPr lang="en-US" altLang="en-US" sz="1200" baseline="0" dirty="0" smtClean="0">
                <a:latin typeface="Arial" charset="0"/>
              </a:rPr>
              <a:t> ASU, and  </a:t>
            </a:r>
            <a:r>
              <a:rPr lang="en-US" altLang="en-US" sz="1200" dirty="0" smtClean="0">
                <a:latin typeface="Arial" charset="0"/>
              </a:rPr>
              <a:t>Businesses/Manufacturers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7631242D-35DA-40B5-B055-4D2574FFF69F}" type="slidenum">
              <a:rPr lang="en-US" smtClean="0"/>
              <a:pPr>
                <a:defRPr/>
              </a:pPr>
              <a:t>5</a:t>
            </a:fld>
            <a:endParaRPr lang="en-US" dirty="0"/>
          </a:p>
        </p:txBody>
      </p:sp>
    </p:spTree>
    <p:extLst>
      <p:ext uri="{BB962C8B-B14F-4D97-AF65-F5344CB8AC3E}">
        <p14:creationId xmlns:p14="http://schemas.microsoft.com/office/powerpoint/2010/main" val="199321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February 2013 Mayor</a:t>
            </a:r>
            <a:r>
              <a:rPr lang="en-US" baseline="0" dirty="0" smtClean="0"/>
              <a:t> and Council established a citywide goal to divert 40% by the year 2020 in an effort to improve the City’s diversion rate  (residential at 20%)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Completed the first phase of the resource evaluation in August 2014 and included a review of 130 garbage samples and 101 recycling samples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Conducted mulching operations through a contractor at 27</a:t>
            </a:r>
            <a:r>
              <a:rPr lang="en-US" baseline="30000" dirty="0" smtClean="0"/>
              <a:t>th</a:t>
            </a:r>
            <a:r>
              <a:rPr lang="en-US" baseline="0" dirty="0" smtClean="0"/>
              <a:t> Avenue Transfer Station since 2000</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Began pilot composting program at 27</a:t>
            </a:r>
            <a:r>
              <a:rPr lang="en-US" baseline="30000" dirty="0" smtClean="0"/>
              <a:t>th</a:t>
            </a:r>
            <a:r>
              <a:rPr lang="en-US" baseline="0" dirty="0" smtClean="0"/>
              <a:t> Avenue Transfer Station in January 2015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Developing a Resource Innovation Campus at 27</a:t>
            </a:r>
            <a:r>
              <a:rPr lang="en-US" baseline="30000" dirty="0" smtClean="0"/>
              <a:t>th</a:t>
            </a:r>
            <a:r>
              <a:rPr lang="en-US" baseline="0" dirty="0" smtClean="0"/>
              <a:t> Avenue and Lower Buckeye Roads that includes the </a:t>
            </a:r>
            <a:r>
              <a:rPr lang="en-US" altLang="en-US" sz="1200" dirty="0" smtClean="0">
                <a:latin typeface="Arial" charset="0"/>
              </a:rPr>
              <a:t>Transfer Station,</a:t>
            </a:r>
            <a:r>
              <a:rPr lang="en-US" altLang="en-US" sz="1200" baseline="0" dirty="0" smtClean="0">
                <a:latin typeface="Arial" charset="0"/>
              </a:rPr>
              <a:t> </a:t>
            </a:r>
            <a:r>
              <a:rPr lang="en-US" altLang="en-US" sz="1200" dirty="0" smtClean="0">
                <a:latin typeface="Arial" charset="0"/>
              </a:rPr>
              <a:t>Recycling Facility,</a:t>
            </a:r>
            <a:r>
              <a:rPr lang="en-US" altLang="en-US" sz="1200" baseline="0" dirty="0" smtClean="0">
                <a:latin typeface="Arial" charset="0"/>
              </a:rPr>
              <a:t> </a:t>
            </a:r>
            <a:r>
              <a:rPr lang="en-US" altLang="en-US" sz="1200" dirty="0" smtClean="0">
                <a:latin typeface="Arial" charset="0"/>
              </a:rPr>
              <a:t>Mulching area,</a:t>
            </a:r>
            <a:r>
              <a:rPr lang="en-US" altLang="en-US" sz="1200" baseline="0" dirty="0" smtClean="0">
                <a:latin typeface="Arial" charset="0"/>
              </a:rPr>
              <a:t> </a:t>
            </a:r>
            <a:r>
              <a:rPr lang="en-US" altLang="en-US" sz="1200" dirty="0" smtClean="0">
                <a:latin typeface="Arial" charset="0"/>
              </a:rPr>
              <a:t>Composting Facility,</a:t>
            </a:r>
            <a:r>
              <a:rPr lang="en-US" altLang="en-US" sz="1200" baseline="0" dirty="0" smtClean="0">
                <a:latin typeface="Arial" charset="0"/>
              </a:rPr>
              <a:t> </a:t>
            </a:r>
            <a:r>
              <a:rPr lang="en-US" altLang="en-US" sz="1200" dirty="0" smtClean="0">
                <a:latin typeface="Arial" charset="0"/>
              </a:rPr>
              <a:t>RISN/Technology Incubator Headquarters with</a:t>
            </a:r>
            <a:r>
              <a:rPr lang="en-US" altLang="en-US" sz="1200" baseline="0" dirty="0" smtClean="0">
                <a:latin typeface="Arial" charset="0"/>
              </a:rPr>
              <a:t> ASU, and  </a:t>
            </a:r>
            <a:r>
              <a:rPr lang="en-US" altLang="en-US" sz="1200" dirty="0" smtClean="0">
                <a:latin typeface="Arial" charset="0"/>
              </a:rPr>
              <a:t>Businesses/Manufacturers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7631242D-35DA-40B5-B055-4D2574FFF69F}" type="slidenum">
              <a:rPr lang="en-US" smtClean="0"/>
              <a:pPr>
                <a:defRPr/>
              </a:pPr>
              <a:t>6</a:t>
            </a:fld>
            <a:endParaRPr lang="en-US" dirty="0"/>
          </a:p>
        </p:txBody>
      </p:sp>
    </p:spTree>
    <p:extLst>
      <p:ext uri="{BB962C8B-B14F-4D97-AF65-F5344CB8AC3E}">
        <p14:creationId xmlns:p14="http://schemas.microsoft.com/office/powerpoint/2010/main" val="199321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631242D-35DA-40B5-B055-4D2574FFF69F}" type="slidenum">
              <a:rPr lang="en-US" smtClean="0"/>
              <a:pPr>
                <a:defRPr/>
              </a:pPr>
              <a:t>7</a:t>
            </a:fld>
            <a:endParaRPr lang="en-US" dirty="0"/>
          </a:p>
        </p:txBody>
      </p:sp>
    </p:spTree>
    <p:extLst>
      <p:ext uri="{BB962C8B-B14F-4D97-AF65-F5344CB8AC3E}">
        <p14:creationId xmlns:p14="http://schemas.microsoft.com/office/powerpoint/2010/main" val="288111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City is designing and constructing a multiple phased composting facility with the capacity in phase 1 to process 110,000 tons of organic material per year with capacity to build out to 220,000 tons with future funding. The facility is being designed to the highest environmental standards to meet all current and future regulatory requirements.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Composting Facility expected to be completed late</a:t>
            </a:r>
            <a:r>
              <a:rPr lang="en-US" altLang="en-US" baseline="0" dirty="0" smtClean="0"/>
              <a:t> summer/fall 2016</a:t>
            </a:r>
            <a:endParaRPr lang="en-US" alt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7631242D-35DA-40B5-B055-4D2574FFF69F}" type="slidenum">
              <a:rPr lang="en-US" smtClean="0"/>
              <a:pPr>
                <a:defRPr/>
              </a:pPr>
              <a:t>8</a:t>
            </a:fld>
            <a:endParaRPr lang="en-US" dirty="0"/>
          </a:p>
        </p:txBody>
      </p:sp>
    </p:spTree>
    <p:extLst>
      <p:ext uri="{BB962C8B-B14F-4D97-AF65-F5344CB8AC3E}">
        <p14:creationId xmlns:p14="http://schemas.microsoft.com/office/powerpoint/2010/main" val="168812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631242D-35DA-40B5-B055-4D2574FFF69F}" type="slidenum">
              <a:rPr lang="en-US" smtClean="0"/>
              <a:pPr>
                <a:defRPr/>
              </a:pPr>
              <a:t>9</a:t>
            </a:fld>
            <a:endParaRPr lang="en-US" dirty="0"/>
          </a:p>
        </p:txBody>
      </p:sp>
    </p:spTree>
    <p:extLst>
      <p:ext uri="{BB962C8B-B14F-4D97-AF65-F5344CB8AC3E}">
        <p14:creationId xmlns:p14="http://schemas.microsoft.com/office/powerpoint/2010/main" val="2881115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Group 6"/>
          <p:cNvGrpSpPr/>
          <p:nvPr/>
        </p:nvGrpSpPr>
        <p:grpSpPr>
          <a:xfrm>
            <a:off x="5"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0665" y="5928530"/>
            <a:ext cx="1529372" cy="71781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54773" y="5523346"/>
            <a:ext cx="1201410" cy="11248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64" y="609600"/>
            <a:ext cx="859442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64" y="4470400"/>
            <a:ext cx="859442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6" y="609600"/>
            <a:ext cx="809202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64" y="4470400"/>
            <a:ext cx="859442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730" y="790378"/>
            <a:ext cx="609441" cy="584776"/>
          </a:xfrm>
          <a:prstGeom prst="rect">
            <a:avLst/>
          </a:prstGeom>
        </p:spPr>
        <p:txBody>
          <a:bodyPr vert="horz" lIns="91440" tIns="45720" rIns="91440" bIns="45720" rtlCol="0" anchor="ctr">
            <a:noAutofit/>
          </a:bodyPr>
          <a:lstStyle/>
          <a:p>
            <a:pPr defTabSz="457200" fontAlgn="auto">
              <a:spcBef>
                <a:spcPts val="0"/>
              </a:spcBef>
              <a:spcAft>
                <a:spcPts val="0"/>
              </a:spcAft>
            </a:pPr>
            <a:r>
              <a:rPr lang="en-US" sz="8000" dirty="0">
                <a:ln w="3175" cmpd="sng">
                  <a:noFill/>
                </a:ln>
                <a:solidFill>
                  <a:srgbClr val="90C226">
                    <a:lumMod val="60000"/>
                    <a:lumOff val="40000"/>
                  </a:srgbClr>
                </a:solidFill>
                <a:latin typeface="Arial"/>
                <a:cs typeface="+mn-cs"/>
              </a:rPr>
              <a:t>“</a:t>
            </a:r>
          </a:p>
        </p:txBody>
      </p:sp>
      <p:sp>
        <p:nvSpPr>
          <p:cNvPr id="22" name="TextBox 21"/>
          <p:cNvSpPr txBox="1"/>
          <p:nvPr/>
        </p:nvSpPr>
        <p:spPr>
          <a:xfrm>
            <a:off x="8890695" y="2886556"/>
            <a:ext cx="609441" cy="584776"/>
          </a:xfrm>
          <a:prstGeom prst="rect">
            <a:avLst/>
          </a:prstGeom>
        </p:spPr>
        <p:txBody>
          <a:bodyPr vert="horz" lIns="91440" tIns="45720" rIns="91440" bIns="45720" rtlCol="0" anchor="ctr">
            <a:noAutofit/>
          </a:bodyPr>
          <a:lstStyle/>
          <a:p>
            <a:pPr defTabSz="457200" fontAlgn="auto">
              <a:spcBef>
                <a:spcPts val="0"/>
              </a:spcBef>
              <a:spcAft>
                <a:spcPts val="0"/>
              </a:spcAft>
            </a:pPr>
            <a:r>
              <a:rPr lang="en-US" sz="8000" dirty="0">
                <a:ln w="3175" cmpd="sng">
                  <a:noFill/>
                </a:ln>
                <a:solidFill>
                  <a:srgbClr val="90C226">
                    <a:lumMod val="60000"/>
                    <a:lumOff val="40000"/>
                  </a:srgbClr>
                </a:solidFill>
                <a:latin typeface="Arial"/>
                <a:cs typeface="+mn-cs"/>
              </a:rPr>
              <a:t>”</a:t>
            </a:r>
            <a:endParaRPr lang="en-US" dirty="0">
              <a:solidFill>
                <a:srgbClr val="90C226">
                  <a:lumMod val="60000"/>
                  <a:lumOff val="40000"/>
                </a:srgbClr>
              </a:solidFill>
              <a:latin typeface="Arial"/>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64" y="1931988"/>
            <a:ext cx="8594429"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64" y="4527448"/>
            <a:ext cx="8594429"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6" y="609600"/>
            <a:ext cx="809202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60" y="4013200"/>
            <a:ext cx="859443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64" y="4527448"/>
            <a:ext cx="8594429"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730" y="790378"/>
            <a:ext cx="609441" cy="584776"/>
          </a:xfrm>
          <a:prstGeom prst="rect">
            <a:avLst/>
          </a:prstGeom>
        </p:spPr>
        <p:txBody>
          <a:bodyPr vert="horz" lIns="91440" tIns="45720" rIns="91440" bIns="45720" rtlCol="0" anchor="ctr">
            <a:noAutofit/>
          </a:bodyPr>
          <a:lstStyle/>
          <a:p>
            <a:pPr defTabSz="457200" fontAlgn="auto">
              <a:spcBef>
                <a:spcPts val="0"/>
              </a:spcBef>
              <a:spcAft>
                <a:spcPts val="0"/>
              </a:spcAft>
            </a:pPr>
            <a:r>
              <a:rPr lang="en-US" sz="8000" dirty="0">
                <a:ln w="3175" cmpd="sng">
                  <a:noFill/>
                </a:ln>
                <a:solidFill>
                  <a:srgbClr val="90C226">
                    <a:lumMod val="60000"/>
                    <a:lumOff val="40000"/>
                  </a:srgbClr>
                </a:solidFill>
                <a:latin typeface="Arial"/>
                <a:cs typeface="+mn-cs"/>
              </a:rPr>
              <a:t>“</a:t>
            </a:r>
          </a:p>
        </p:txBody>
      </p:sp>
      <p:sp>
        <p:nvSpPr>
          <p:cNvPr id="25" name="TextBox 24"/>
          <p:cNvSpPr txBox="1"/>
          <p:nvPr/>
        </p:nvSpPr>
        <p:spPr>
          <a:xfrm>
            <a:off x="8890695" y="2886556"/>
            <a:ext cx="609441" cy="584776"/>
          </a:xfrm>
          <a:prstGeom prst="rect">
            <a:avLst/>
          </a:prstGeom>
        </p:spPr>
        <p:txBody>
          <a:bodyPr vert="horz" lIns="91440" tIns="45720" rIns="91440" bIns="45720" rtlCol="0" anchor="ctr">
            <a:noAutofit/>
          </a:bodyPr>
          <a:lstStyle/>
          <a:p>
            <a:pPr defTabSz="457200" fontAlgn="auto">
              <a:spcBef>
                <a:spcPts val="0"/>
              </a:spcBef>
              <a:spcAft>
                <a:spcPts val="0"/>
              </a:spcAft>
            </a:pPr>
            <a:r>
              <a:rPr lang="en-US" sz="8000" dirty="0">
                <a:ln w="3175" cmpd="sng">
                  <a:noFill/>
                </a:ln>
                <a:solidFill>
                  <a:srgbClr val="90C226">
                    <a:lumMod val="60000"/>
                    <a:lumOff val="40000"/>
                  </a:srgbClr>
                </a:solidFill>
                <a:latin typeface="Arial"/>
                <a:cs typeface="+mn-cs"/>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60" y="4013200"/>
            <a:ext cx="859443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164" y="4527448"/>
            <a:ext cx="8594429"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6/11/2015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604" y="609611"/>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2"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7" y="1905011"/>
            <a:ext cx="10055781"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162" y="4572000"/>
            <a:ext cx="8613436"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E5B8C313-6FD3-486C-A937-25C083D5A109}"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0A1EC7B5-95B4-4669-BCEA-58618C5D4257}" type="datetime1">
              <a:rPr lang="en-US" smtClean="0"/>
              <a:pPr>
                <a:defRPr/>
              </a:pPr>
              <a:t>6/11/2015</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64" y="2700871"/>
            <a:ext cx="8594429"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64" y="4527448"/>
            <a:ext cx="8594429"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63" y="2160589"/>
            <a:ext cx="418294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9" y="2160590"/>
            <a:ext cx="418294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6/11/2015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5" y="2160983"/>
            <a:ext cx="418453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575" y="2737257"/>
            <a:ext cx="418453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62" y="2160983"/>
            <a:ext cx="418452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7065" y="2737257"/>
            <a:ext cx="418452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64"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59227" y="514936"/>
            <a:ext cx="451236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6/11/2015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64" y="609600"/>
            <a:ext cx="859442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6/11/2015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5"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64"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64" y="2160590"/>
            <a:ext cx="859442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74"/>
            <a:ext cx="911701"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fontAlgn="auto">
              <a:spcBef>
                <a:spcPts val="0"/>
              </a:spcBef>
              <a:spcAft>
                <a:spcPts val="0"/>
              </a:spcAft>
            </a:pPr>
            <a:fld id="{B61BEF0D-F0BB-DE4B-95CE-6DB70DBA9567}" type="datetimeFigureOut">
              <a:rPr lang="en-US" dirty="0">
                <a:solidFill>
                  <a:prstClr val="black">
                    <a:tint val="75000"/>
                  </a:prstClr>
                </a:solidFill>
                <a:latin typeface="Trebuchet MS"/>
                <a:cs typeface="+mn-cs"/>
              </a:rPr>
              <a:pPr defTabSz="457200" fontAlgn="auto">
                <a:spcBef>
                  <a:spcPts val="0"/>
                </a:spcBef>
                <a:spcAft>
                  <a:spcPts val="0"/>
                </a:spcAft>
              </a:pPr>
              <a:t>6/11/2015</a:t>
            </a:fld>
            <a:endParaRPr lang="en-US" dirty="0">
              <a:solidFill>
                <a:prstClr val="black">
                  <a:tint val="75000"/>
                </a:prstClr>
              </a:solidFill>
              <a:latin typeface="Trebuchet MS"/>
              <a:cs typeface="+mn-cs"/>
            </a:endParaRPr>
          </a:p>
        </p:txBody>
      </p:sp>
      <p:sp>
        <p:nvSpPr>
          <p:cNvPr id="5" name="Footer Placeholder 4"/>
          <p:cNvSpPr>
            <a:spLocks noGrp="1"/>
          </p:cNvSpPr>
          <p:nvPr>
            <p:ph type="ftr" sz="quarter" idx="3"/>
          </p:nvPr>
        </p:nvSpPr>
        <p:spPr>
          <a:xfrm>
            <a:off x="677159" y="6041374"/>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Trebuchet MS"/>
              <a:cs typeface="+mn-cs"/>
            </a:endParaRPr>
          </a:p>
        </p:txBody>
      </p:sp>
      <p:sp>
        <p:nvSpPr>
          <p:cNvPr id="6" name="Slide Number Placeholder 5"/>
          <p:cNvSpPr>
            <a:spLocks noGrp="1"/>
          </p:cNvSpPr>
          <p:nvPr>
            <p:ph type="sldNum" sz="quarter" idx="4"/>
          </p:nvPr>
        </p:nvSpPr>
        <p:spPr>
          <a:xfrm>
            <a:off x="8588432" y="6041374"/>
            <a:ext cx="683161" cy="365125"/>
          </a:xfrm>
          <a:prstGeom prst="rect">
            <a:avLst/>
          </a:prstGeom>
        </p:spPr>
        <p:txBody>
          <a:bodyPr vert="horz" lIns="91440" tIns="45720" rIns="91440" bIns="45720" rtlCol="0" anchor="ctr"/>
          <a:lstStyle>
            <a:lvl1pPr algn="r">
              <a:defRPr sz="900">
                <a:solidFill>
                  <a:schemeClr val="accent1"/>
                </a:solidFill>
              </a:defRPr>
            </a:lvl1pPr>
          </a:lstStyle>
          <a:p>
            <a:pPr defTabSz="457200" fontAlgn="auto">
              <a:spcBef>
                <a:spcPts val="0"/>
              </a:spcBef>
              <a:spcAft>
                <a:spcPts val="0"/>
              </a:spcAft>
            </a:pPr>
            <a:fld id="{D57F1E4F-1CFF-5643-939E-217C01CDF565}" type="slidenum">
              <a:rPr lang="en-US" dirty="0">
                <a:solidFill>
                  <a:srgbClr val="90C226"/>
                </a:solidFill>
                <a:latin typeface="Trebuchet MS"/>
                <a:cs typeface="+mn-cs"/>
              </a:rPr>
              <a:pPr defTabSz="457200" fontAlgn="auto">
                <a:spcBef>
                  <a:spcPts val="0"/>
                </a:spcBef>
                <a:spcAft>
                  <a:spcPts val="0"/>
                </a:spcAft>
              </a:pPr>
              <a:t>‹#›</a:t>
            </a:fld>
            <a:endParaRPr lang="en-US" dirty="0">
              <a:solidFill>
                <a:srgbClr val="90C226"/>
              </a:solidFill>
              <a:latin typeface="Trebuchet MS"/>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13" y="1905011"/>
            <a:ext cx="9677399" cy="1828789"/>
          </a:xfrm>
        </p:spPr>
        <p:txBody>
          <a:bodyPr>
            <a:normAutofit/>
          </a:bodyPr>
          <a:lstStyle/>
          <a:p>
            <a:pPr algn="ctr" eaLnBrk="1" fontAlgn="auto" hangingPunct="1">
              <a:spcAft>
                <a:spcPts val="0"/>
              </a:spcAft>
              <a:defRPr/>
            </a:pPr>
            <a:r>
              <a:rPr lang="en-US" sz="4800" b="1" dirty="0" smtClean="0">
                <a:solidFill>
                  <a:srgbClr val="17A6A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Current and Future </a:t>
            </a:r>
            <a:br>
              <a:rPr lang="en-US" sz="4800" b="1" dirty="0" smtClean="0">
                <a:solidFill>
                  <a:srgbClr val="17A6A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smtClean="0">
                <a:solidFill>
                  <a:srgbClr val="17A6A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Composting Operations</a:t>
            </a:r>
            <a:endParaRPr lang="en-US" sz="4800" b="1" dirty="0">
              <a:solidFill>
                <a:srgbClr val="17A6A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4162" y="4572000"/>
            <a:ext cx="8612590" cy="1066800"/>
          </a:xfrm>
        </p:spPr>
        <p:txBody>
          <a:bodyPr rtlCol="0"/>
          <a:lstStyle/>
          <a:p>
            <a:pPr eaLnBrk="1" fontAlgn="auto" hangingPunct="1">
              <a:spcAft>
                <a:spcPts val="0"/>
              </a:spcAft>
              <a:defRPr/>
            </a:pPr>
            <a:r>
              <a:rPr lang="en-US" sz="2800" b="1" dirty="0" smtClean="0">
                <a:solidFill>
                  <a:schemeClr val="accent1">
                    <a:lumMod val="75000"/>
                  </a:schemeClr>
                </a:solidFill>
                <a:latin typeface="Arial" panose="020B0604020202020204" pitchFamily="34" charset="0"/>
                <a:cs typeface="Arial" panose="020B0604020202020204" pitchFamily="34" charset="0"/>
              </a:rPr>
              <a:t>Public Works Department</a:t>
            </a:r>
            <a:endParaRPr lang="en-US" sz="2800" b="1"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B8C313-6FD3-486C-A937-25C083D5A109}" type="slidenum">
              <a:rPr lang="en-US" smtClean="0"/>
              <a:pPr>
                <a:defRPr/>
              </a:pPr>
              <a:t>1</a:t>
            </a:fld>
            <a:endParaRPr lang="en-US" dirty="0"/>
          </a:p>
        </p:txBody>
      </p:sp>
      <p:pic>
        <p:nvPicPr>
          <p:cNvPr id="3076" name="Picture 5"/>
          <p:cNvPicPr>
            <a:picLocks noChangeAspect="1"/>
          </p:cNvPicPr>
          <p:nvPr/>
        </p:nvPicPr>
        <p:blipFill>
          <a:blip r:embed="rId3" cstate="print"/>
          <a:srcRect/>
          <a:stretch>
            <a:fillRect/>
          </a:stretch>
        </p:blipFill>
        <p:spPr bwMode="auto">
          <a:xfrm>
            <a:off x="0" y="0"/>
            <a:ext cx="6606518"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7" name="TextBox 3"/>
          <p:cNvSpPr txBox="1">
            <a:spLocks noChangeArrowheads="1"/>
          </p:cNvSpPr>
          <p:nvPr/>
        </p:nvSpPr>
        <p:spPr bwMode="auto">
          <a:xfrm>
            <a:off x="4367662" y="5715011"/>
            <a:ext cx="6907001" cy="584775"/>
          </a:xfrm>
          <a:prstGeom prst="rect">
            <a:avLst/>
          </a:prstGeom>
          <a:noFill/>
          <a:ln w="9525">
            <a:noFill/>
            <a:miter lim="800000"/>
            <a:headEnd/>
            <a:tailEnd/>
          </a:ln>
        </p:spPr>
        <p:txBody>
          <a:bodyPr>
            <a:spAutoFit/>
          </a:bodyPr>
          <a:lstStyle/>
          <a:p>
            <a:r>
              <a:rPr lang="en-US" altLang="en-US" sz="1600" b="1" dirty="0" smtClean="0">
                <a:solidFill>
                  <a:srgbClr val="17A6AD"/>
                </a:solidFill>
              </a:rPr>
              <a:t>Environmental Quality Commission</a:t>
            </a:r>
            <a:endParaRPr lang="en-US" altLang="en-US" sz="1600" b="1" dirty="0">
              <a:solidFill>
                <a:srgbClr val="17A6AD"/>
              </a:solidFill>
            </a:endParaRPr>
          </a:p>
          <a:p>
            <a:r>
              <a:rPr lang="en-US" altLang="en-US" sz="1600" b="1" dirty="0" smtClean="0">
                <a:solidFill>
                  <a:srgbClr val="17A6AD"/>
                </a:solidFill>
              </a:rPr>
              <a:t>June 11, 2015</a:t>
            </a:r>
            <a:endParaRPr lang="en-US" altLang="en-US" sz="1600" b="1" dirty="0">
              <a:solidFill>
                <a:srgbClr val="17A6A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52400"/>
            <a:ext cx="8594429" cy="838200"/>
          </a:xfrm>
        </p:spPr>
        <p:txBody>
          <a:bodyPr>
            <a:noAutofit/>
          </a:bodyPr>
          <a:lstStyle/>
          <a:p>
            <a:pPr lvl="0"/>
            <a:r>
              <a:rPr lang="en-US" sz="4000" b="1" dirty="0" smtClean="0">
                <a:solidFill>
                  <a:srgbClr val="17A6AD"/>
                </a:solidFill>
                <a:effectLst>
                  <a:outerShdw blurRad="38100" dist="38100" dir="2700000" algn="tl">
                    <a:srgbClr val="000000">
                      <a:alpha val="43137"/>
                    </a:srgbClr>
                  </a:outerShdw>
                </a:effectLst>
                <a:latin typeface="Arial" pitchFamily="34" charset="0"/>
                <a:cs typeface="Arial" pitchFamily="34" charset="0"/>
              </a:rPr>
              <a:t>Mass Bed Turning &amp; Irrigation</a:t>
            </a:r>
            <a:r>
              <a:rPr lang="en-US" sz="4400" dirty="0" smtClean="0">
                <a:solidFill>
                  <a:srgbClr val="90C226"/>
                </a:solidFill>
              </a:rPr>
              <a:t/>
            </a:r>
            <a:br>
              <a:rPr lang="en-US" sz="4400" dirty="0" smtClean="0">
                <a:solidFill>
                  <a:srgbClr val="90C226"/>
                </a:solidFill>
              </a:rPr>
            </a:br>
            <a:endParaRPr lang="en-US" sz="4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5339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760412" y="1447800"/>
            <a:ext cx="3911138" cy="3276600"/>
          </a:xfrm>
          <a:prstGeom prst="rect">
            <a:avLst/>
          </a:prstGeom>
        </p:spPr>
      </p:pic>
      <p:pic>
        <p:nvPicPr>
          <p:cNvPr id="6" name="Picture Placeholder 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484812" y="1524000"/>
            <a:ext cx="4150041" cy="3276600"/>
          </a:xfrm>
          <a:prstGeom prst="rect">
            <a:avLst/>
          </a:prstGeom>
        </p:spPr>
      </p:pic>
      <p:sp>
        <p:nvSpPr>
          <p:cNvPr id="8" name="Title 1"/>
          <p:cNvSpPr txBox="1">
            <a:spLocks/>
          </p:cNvSpPr>
          <p:nvPr/>
        </p:nvSpPr>
        <p:spPr>
          <a:xfrm>
            <a:off x="912812" y="4953000"/>
            <a:ext cx="3614150" cy="6858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solidFill>
                  <a:sysClr val="windowText" lastClr="000000"/>
                </a:solidFill>
                <a:latin typeface="Arial" pitchFamily="34" charset="0"/>
                <a:cs typeface="Arial" pitchFamily="34" charset="0"/>
              </a:rPr>
              <a:t>Side </a:t>
            </a:r>
            <a:r>
              <a:rPr lang="en-US" dirty="0">
                <a:solidFill>
                  <a:sysClr val="windowText" lastClr="000000"/>
                </a:solidFill>
                <a:latin typeface="Arial" pitchFamily="34" charset="0"/>
                <a:cs typeface="Arial" pitchFamily="34" charset="0"/>
              </a:rPr>
              <a:t>D</a:t>
            </a:r>
            <a:r>
              <a:rPr lang="en-US" dirty="0" smtClean="0">
                <a:solidFill>
                  <a:sysClr val="windowText" lastClr="000000"/>
                </a:solidFill>
                <a:latin typeface="Arial" pitchFamily="34" charset="0"/>
                <a:cs typeface="Arial" pitchFamily="34" charset="0"/>
              </a:rPr>
              <a:t>ischarge Turner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solidFill>
                  <a:sysClr val="windowText" lastClr="000000"/>
                </a:solidFill>
                <a:latin typeface="Arial" pitchFamily="34" charset="0"/>
                <a:cs typeface="Arial" pitchFamily="34" charset="0"/>
              </a:rPr>
              <a:t>(turns 1,000 yd</a:t>
            </a:r>
            <a:r>
              <a:rPr lang="en-US" baseline="30000" dirty="0" smtClean="0">
                <a:solidFill>
                  <a:sysClr val="windowText" lastClr="000000"/>
                </a:solidFill>
                <a:latin typeface="Arial" pitchFamily="34" charset="0"/>
                <a:cs typeface="Arial" pitchFamily="34" charset="0"/>
              </a:rPr>
              <a:t>3</a:t>
            </a:r>
            <a:r>
              <a:rPr lang="en-US" dirty="0" smtClean="0">
                <a:solidFill>
                  <a:sysClr val="windowText" lastClr="000000"/>
                </a:solidFill>
                <a:latin typeface="Arial" pitchFamily="34" charset="0"/>
                <a:cs typeface="Arial" pitchFamily="34" charset="0"/>
              </a:rPr>
              <a:t>/hr )</a:t>
            </a:r>
            <a:endParaRPr kumimoji="0" lang="en-US" b="1" i="0" u="none" strike="noStrike" kern="120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9" name="Title 1"/>
          <p:cNvSpPr txBox="1">
            <a:spLocks/>
          </p:cNvSpPr>
          <p:nvPr/>
        </p:nvSpPr>
        <p:spPr>
          <a:xfrm>
            <a:off x="5678170" y="4915460"/>
            <a:ext cx="3769042" cy="723339"/>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Arial" pitchFamily="34" charset="0"/>
                <a:cs typeface="Arial" pitchFamily="34" charset="0"/>
              </a:rPr>
              <a:t>Irrigation Reel with hose connection to turner</a:t>
            </a:r>
            <a:endParaRPr kumimoji="0" lang="en-US" b="1" i="0" u="none" strike="noStrike" kern="120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3" y="152400"/>
            <a:ext cx="7086600" cy="914400"/>
          </a:xfrm>
        </p:spPr>
        <p:txBody>
          <a:bodyPr>
            <a:noAutofit/>
          </a:bodyPr>
          <a:lstStyle/>
          <a:p>
            <a:pPr lvl="0">
              <a:defRPr/>
            </a:pPr>
            <a:r>
              <a:rPr lang="en-US" sz="4400" b="1" dirty="0" smtClean="0">
                <a:solidFill>
                  <a:srgbClr val="17A6AD"/>
                </a:solidFill>
                <a:effectLst>
                  <a:outerShdw blurRad="38100" dist="38100" dir="2700000" algn="tl">
                    <a:srgbClr val="000000">
                      <a:alpha val="43137"/>
                    </a:srgbClr>
                  </a:outerShdw>
                </a:effectLst>
                <a:latin typeface="Arial" pitchFamily="34" charset="0"/>
                <a:cs typeface="Arial" pitchFamily="34" charset="0"/>
              </a:rPr>
              <a:t>Forced Aeration Options</a:t>
            </a:r>
            <a:endParaRPr lang="en-US" sz="4400" b="1" dirty="0">
              <a:solidFill>
                <a:srgbClr val="17A6AD"/>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idx="1"/>
          </p:nvPr>
        </p:nvSpPr>
        <p:spPr>
          <a:xfrm>
            <a:off x="379412" y="1371600"/>
            <a:ext cx="3581400" cy="4724400"/>
          </a:xfrm>
        </p:spPr>
        <p:txBody>
          <a:bodyPr>
            <a:normAutofit/>
          </a:bodyPr>
          <a:lstStyle/>
          <a:p>
            <a:r>
              <a:rPr lang="en-US" altLang="en-US" sz="2400" kern="0" dirty="0" smtClean="0">
                <a:solidFill>
                  <a:prstClr val="black"/>
                </a:solidFill>
                <a:latin typeface="Arial" pitchFamily="34" charset="0"/>
                <a:cs typeface="Arial" pitchFamily="34" charset="0"/>
              </a:rPr>
              <a:t>Positive</a:t>
            </a:r>
          </a:p>
          <a:p>
            <a:r>
              <a:rPr lang="en-US" altLang="en-US" sz="2400" kern="0" dirty="0" smtClean="0">
                <a:solidFill>
                  <a:prstClr val="black"/>
                </a:solidFill>
                <a:latin typeface="Arial" pitchFamily="34" charset="0"/>
                <a:cs typeface="Arial" pitchFamily="34" charset="0"/>
              </a:rPr>
              <a:t>Negative</a:t>
            </a:r>
          </a:p>
          <a:p>
            <a:r>
              <a:rPr lang="en-US" altLang="en-US" sz="2400" kern="0" dirty="0" smtClean="0">
                <a:solidFill>
                  <a:prstClr val="black"/>
                </a:solidFill>
                <a:latin typeface="Arial" pitchFamily="34" charset="0"/>
                <a:cs typeface="Arial" pitchFamily="34" charset="0"/>
              </a:rPr>
              <a:t>Reversing</a:t>
            </a:r>
          </a:p>
          <a:p>
            <a:endParaRPr lang="en-US" altLang="en-US" sz="2000" kern="0" dirty="0" smtClean="0">
              <a:solidFill>
                <a:prstClr val="black"/>
              </a:solidFill>
            </a:endParaRPr>
          </a:p>
          <a:p>
            <a:pPr>
              <a:buNone/>
            </a:pPr>
            <a:r>
              <a:rPr lang="en-US" sz="2000" dirty="0" smtClean="0">
                <a:latin typeface="Arial" panose="020B0604020202020204" pitchFamily="34" charset="0"/>
                <a:cs typeface="Arial" panose="020B0604020202020204" pitchFamily="34" charset="0"/>
              </a:rPr>
              <a:t> </a:t>
            </a:r>
          </a:p>
          <a:p>
            <a:pPr>
              <a:buNone/>
            </a:pPr>
            <a:endParaRPr lang="en-US" altLang="en-US" sz="2000" kern="0" dirty="0" smtClean="0">
              <a:solidFill>
                <a:prstClr val="black"/>
              </a:solidFill>
              <a:latin typeface="Arial" panose="020B0604020202020204" pitchFamily="34" charset="0"/>
              <a:cs typeface="Arial" panose="020B0604020202020204" pitchFamily="34" charset="0"/>
            </a:endParaRPr>
          </a:p>
          <a:p>
            <a:pPr>
              <a:buNone/>
            </a:pPr>
            <a:endParaRPr lang="en-US" altLang="en-US" sz="2000" kern="0" dirty="0" smtClean="0">
              <a:solidFill>
                <a:prstClr val="black"/>
              </a:solidFill>
            </a:endParaRPr>
          </a:p>
          <a:p>
            <a:pPr>
              <a:buNone/>
            </a:pPr>
            <a:endParaRPr lang="en-US" sz="2000" dirty="0" smtClean="0">
              <a:latin typeface="Arial" panose="020B0604020202020204" pitchFamily="34" charset="0"/>
              <a:cs typeface="Arial" panose="020B0604020202020204" pitchFamily="34" charset="0"/>
            </a:endParaRPr>
          </a:p>
          <a:p>
            <a:pPr marL="114300" indent="0">
              <a:buNone/>
            </a:pPr>
            <a:endParaRPr lang="en-US" dirty="0" smtClean="0"/>
          </a:p>
        </p:txBody>
      </p:sp>
      <p:sp>
        <p:nvSpPr>
          <p:cNvPr id="3" name="Slide Number Placeholder 2"/>
          <p:cNvSpPr>
            <a:spLocks noGrp="1"/>
          </p:cNvSpPr>
          <p:nvPr>
            <p:ph type="sldNum" sz="quarter" idx="12"/>
          </p:nvPr>
        </p:nvSpPr>
        <p:spPr/>
        <p:txBody>
          <a:bodyPr/>
          <a:lstStyle/>
          <a:p>
            <a:pPr>
              <a:defRPr/>
            </a:pPr>
            <a:fld id="{3D42E85D-D64B-4A29-B1C5-EB4DADA1E3B3}" type="slidenum">
              <a:rPr lang="en-US" smtClean="0"/>
              <a:pPr>
                <a:defRPr/>
              </a:pPr>
              <a:t>11</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6006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Placeholder 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275012" y="1600200"/>
            <a:ext cx="5484971" cy="4114800"/>
          </a:xfrm>
          <a:prstGeom prst="rect">
            <a:avLst/>
          </a:prstGeom>
        </p:spPr>
      </p:pic>
      <p:sp>
        <p:nvSpPr>
          <p:cNvPr id="8" name="Title 1"/>
          <p:cNvSpPr txBox="1">
            <a:spLocks/>
          </p:cNvSpPr>
          <p:nvPr/>
        </p:nvSpPr>
        <p:spPr>
          <a:xfrm>
            <a:off x="2741612" y="5775008"/>
            <a:ext cx="6147851" cy="5667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prstClr val="black"/>
                </a:solidFill>
                <a:latin typeface="Arial" pitchFamily="34" charset="0"/>
                <a:cs typeface="Arial" pitchFamily="34" charset="0"/>
              </a:rPr>
              <a:t>Aerated Earth Pad with Reversing Aeration </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5440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446212" y="152400"/>
            <a:ext cx="8594429" cy="11684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000" b="1" noProof="0" dirty="0" smtClean="0">
                <a:solidFill>
                  <a:srgbClr val="17A6AD"/>
                </a:solidFill>
                <a:effectLst>
                  <a:outerShdw blurRad="38100" dist="38100" dir="2700000" algn="tl">
                    <a:srgbClr val="000000">
                      <a:alpha val="43137"/>
                    </a:srgbClr>
                  </a:outerShdw>
                </a:effectLst>
                <a:latin typeface="Arial" pitchFamily="34" charset="0"/>
                <a:cs typeface="Arial" pitchFamily="34" charset="0"/>
              </a:rPr>
              <a:t>Above or Below Grade Aeration?</a:t>
            </a:r>
            <a:r>
              <a:rPr lang="en-US" sz="4000" noProof="0" dirty="0" smtClean="0">
                <a:solidFill>
                  <a:srgbClr val="90C226"/>
                </a:solidFill>
                <a:latin typeface="Trebuchet MS" panose="020B0603020202020204"/>
              </a:rPr>
              <a:t/>
            </a:r>
            <a:br>
              <a:rPr lang="en-US" sz="4000" noProof="0" dirty="0" smtClean="0">
                <a:solidFill>
                  <a:srgbClr val="90C226"/>
                </a:solidFill>
                <a:latin typeface="Trebuchet MS" panose="020B0603020202020204"/>
              </a:rPr>
            </a:br>
            <a:endParaRPr kumimoji="0" lang="en-US" sz="4000" b="0" i="0" u="none" strike="noStrike" kern="1200" cap="none" spc="0" normalizeH="0" baseline="0" noProof="0" dirty="0">
              <a:ln>
                <a:noFill/>
              </a:ln>
              <a:solidFill>
                <a:srgbClr val="90C226"/>
              </a:solidFill>
              <a:effectLst/>
              <a:uLnTx/>
              <a:uFillTx/>
              <a:latin typeface="Trebuchet MS" panose="020B0603020202020204"/>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671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733913" y="2014757"/>
            <a:ext cx="4090239" cy="3320891"/>
          </a:xfrm>
          <a:prstGeom prst="rect">
            <a:avLst/>
          </a:prstGeom>
        </p:spPr>
      </p:pic>
      <p:pic>
        <p:nvPicPr>
          <p:cNvPr id="7" name="Picture Placeholder 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799012" y="1143000"/>
            <a:ext cx="4570809" cy="3429000"/>
          </a:xfrm>
          <a:prstGeom prst="rect">
            <a:avLst/>
          </a:prstGeom>
        </p:spPr>
      </p:pic>
      <p:pic>
        <p:nvPicPr>
          <p:cNvPr id="8" name="Picture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799012" y="4724400"/>
            <a:ext cx="3009115" cy="1600525"/>
          </a:xfrm>
          <a:prstGeom prst="rect">
            <a:avLst/>
          </a:prstGeom>
        </p:spPr>
      </p:pic>
      <p:sp>
        <p:nvSpPr>
          <p:cNvPr id="10" name="TextBox 9"/>
          <p:cNvSpPr txBox="1"/>
          <p:nvPr/>
        </p:nvSpPr>
        <p:spPr>
          <a:xfrm>
            <a:off x="1065212" y="5791200"/>
            <a:ext cx="3352800" cy="707886"/>
          </a:xfrm>
          <a:prstGeom prst="rect">
            <a:avLst/>
          </a:prstGeom>
          <a:noFill/>
        </p:spPr>
        <p:txBody>
          <a:bodyPr wrap="square" rtlCol="0">
            <a:spAutoFit/>
          </a:bodyPr>
          <a:lstStyle/>
          <a:p>
            <a:pPr algn="ctr"/>
            <a:r>
              <a:rPr lang="en-US" sz="2000" dirty="0" smtClean="0"/>
              <a:t>Above Grade Piping with </a:t>
            </a:r>
            <a:r>
              <a:rPr lang="en-US" sz="2000" dirty="0" err="1" smtClean="0"/>
              <a:t>Biofilter</a:t>
            </a:r>
            <a:endParaRPr lang="en-US" sz="2000" dirty="0"/>
          </a:p>
        </p:txBody>
      </p:sp>
      <p:sp>
        <p:nvSpPr>
          <p:cNvPr id="11" name="TextBox 10"/>
          <p:cNvSpPr txBox="1"/>
          <p:nvPr/>
        </p:nvSpPr>
        <p:spPr>
          <a:xfrm>
            <a:off x="7618412" y="4800600"/>
            <a:ext cx="2362200" cy="707886"/>
          </a:xfrm>
          <a:prstGeom prst="rect">
            <a:avLst/>
          </a:prstGeom>
          <a:noFill/>
        </p:spPr>
        <p:txBody>
          <a:bodyPr wrap="square" rtlCol="0">
            <a:spAutoFit/>
          </a:bodyPr>
          <a:lstStyle/>
          <a:p>
            <a:pPr algn="ctr"/>
            <a:r>
              <a:rPr lang="en-US" sz="2000" dirty="0" smtClean="0"/>
              <a:t>Below Grade </a:t>
            </a:r>
            <a:r>
              <a:rPr lang="en-US" sz="2000" dirty="0" err="1" smtClean="0"/>
              <a:t>Sparger</a:t>
            </a:r>
            <a:r>
              <a:rPr lang="en-US" sz="2000" dirty="0" smtClean="0"/>
              <a:t> System</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522412" y="152400"/>
            <a:ext cx="8686800" cy="8382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l">
              <a:defRPr/>
            </a:pPr>
            <a:r>
              <a:rPr lang="en-US" sz="4000" dirty="0" smtClean="0">
                <a:solidFill>
                  <a:srgbClr val="90C226"/>
                </a:solidFill>
              </a:rPr>
              <a:t/>
            </a:r>
            <a:br>
              <a:rPr lang="en-US" sz="4000" dirty="0" smtClean="0">
                <a:solidFill>
                  <a:srgbClr val="90C226"/>
                </a:solidFill>
              </a:rPr>
            </a:br>
            <a:r>
              <a:rPr lang="en-US" sz="4400" b="1" dirty="0" smtClean="0">
                <a:solidFill>
                  <a:srgbClr val="17A6AD"/>
                </a:solidFill>
                <a:effectLst>
                  <a:outerShdw blurRad="38100" dist="38100" dir="2700000" algn="tl">
                    <a:srgbClr val="000000">
                      <a:alpha val="43137"/>
                    </a:srgbClr>
                  </a:outerShdw>
                </a:effectLst>
                <a:latin typeface="Arial" pitchFamily="34" charset="0"/>
                <a:cs typeface="Arial" pitchFamily="34" charset="0"/>
              </a:rPr>
              <a:t>Blowers, Ducts &amp; Dampers</a:t>
            </a:r>
            <a:endParaRPr lang="en-US" sz="4400" b="1" dirty="0">
              <a:solidFill>
                <a:srgbClr val="17A6AD"/>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671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32012" y="1143000"/>
            <a:ext cx="5562600" cy="461665"/>
          </a:xfrm>
          <a:prstGeom prst="rect">
            <a:avLst/>
          </a:prstGeom>
          <a:noFill/>
        </p:spPr>
        <p:txBody>
          <a:bodyPr wrap="square" rtlCol="0">
            <a:spAutoFit/>
          </a:bodyPr>
          <a:lstStyle/>
          <a:p>
            <a:pPr>
              <a:buFont typeface="Arial" pitchFamily="34" charset="0"/>
              <a:buChar char="•"/>
            </a:pPr>
            <a:r>
              <a:rPr lang="en-US" sz="2400" dirty="0" smtClean="0"/>
              <a:t>Ducts sized to minimize friction losses</a:t>
            </a:r>
            <a:endParaRPr lang="en-US" sz="2400" dirty="0"/>
          </a:p>
        </p:txBody>
      </p:sp>
      <p:pic>
        <p:nvPicPr>
          <p:cNvPr id="7" name="Picture 6" descr="033.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03212" y="2286000"/>
            <a:ext cx="3885188" cy="2631065"/>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341812" y="2209800"/>
            <a:ext cx="2502418" cy="3123793"/>
          </a:xfrm>
          <a:prstGeom prst="rect">
            <a:avLst/>
          </a:prstGeom>
        </p:spPr>
      </p:pic>
      <p:pic>
        <p:nvPicPr>
          <p:cNvPr id="9" name="Picture 5"/>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008812" y="2438400"/>
            <a:ext cx="3307124" cy="248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08012" y="5105400"/>
            <a:ext cx="3352800" cy="830997"/>
          </a:xfrm>
          <a:prstGeom prst="rect">
            <a:avLst/>
          </a:prstGeom>
          <a:noFill/>
        </p:spPr>
        <p:txBody>
          <a:bodyPr wrap="square" rtlCol="0">
            <a:spAutoFit/>
          </a:bodyPr>
          <a:lstStyle/>
          <a:p>
            <a:r>
              <a:rPr lang="en-US" altLang="en-US" sz="2400" dirty="0" smtClean="0">
                <a:solidFill>
                  <a:prstClr val="black"/>
                </a:solidFill>
                <a:latin typeface="Arial" charset="0"/>
              </a:rPr>
              <a:t>Negative aeration manifold</a:t>
            </a:r>
            <a:endParaRPr lang="en-US" altLang="en-US" sz="2400" dirty="0">
              <a:solidFill>
                <a:prstClr val="black"/>
              </a:solidFill>
              <a:latin typeface="Arial" charset="0"/>
            </a:endParaRPr>
          </a:p>
        </p:txBody>
      </p:sp>
      <p:sp>
        <p:nvSpPr>
          <p:cNvPr id="11" name="Rectangle 10"/>
          <p:cNvSpPr/>
          <p:nvPr/>
        </p:nvSpPr>
        <p:spPr>
          <a:xfrm>
            <a:off x="4418012" y="5486400"/>
            <a:ext cx="2590800" cy="1200329"/>
          </a:xfrm>
          <a:prstGeom prst="rect">
            <a:avLst/>
          </a:prstGeom>
        </p:spPr>
        <p:txBody>
          <a:bodyPr wrap="square">
            <a:spAutoFit/>
          </a:bodyPr>
          <a:lstStyle/>
          <a:p>
            <a:r>
              <a:rPr lang="en-US" altLang="en-US" sz="2400" dirty="0" smtClean="0">
                <a:solidFill>
                  <a:prstClr val="black"/>
                </a:solidFill>
                <a:latin typeface="Arial" charset="0"/>
              </a:rPr>
              <a:t>Rotary damper for reversing aeration</a:t>
            </a:r>
            <a:endParaRPr lang="en-US" altLang="en-US" sz="2400" dirty="0">
              <a:solidFill>
                <a:prstClr val="black"/>
              </a:solidFill>
              <a:latin typeface="Arial" charset="0"/>
            </a:endParaRPr>
          </a:p>
        </p:txBody>
      </p:sp>
      <p:sp>
        <p:nvSpPr>
          <p:cNvPr id="12" name="TextBox 6"/>
          <p:cNvSpPr txBox="1">
            <a:spLocks noChangeArrowheads="1"/>
          </p:cNvSpPr>
          <p:nvPr/>
        </p:nvSpPr>
        <p:spPr bwMode="auto">
          <a:xfrm>
            <a:off x="7161212" y="5105400"/>
            <a:ext cx="2975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defTabSz="914400" eaLnBrk="1" hangingPunct="1">
              <a:spcBef>
                <a:spcPct val="0"/>
              </a:spcBef>
              <a:buClrTx/>
              <a:buSzTx/>
              <a:buFontTx/>
              <a:buNone/>
            </a:pPr>
            <a:r>
              <a:rPr lang="en-US" altLang="en-US" sz="2400" dirty="0">
                <a:solidFill>
                  <a:prstClr val="black"/>
                </a:solidFill>
                <a:latin typeface="Arial" charset="0"/>
              </a:rPr>
              <a:t>Dual damper system for open bunkers </a:t>
            </a:r>
            <a:r>
              <a:rPr lang="en-US" altLang="en-US" sz="2400" dirty="0" smtClean="0">
                <a:solidFill>
                  <a:prstClr val="black"/>
                </a:solidFill>
                <a:latin typeface="Arial" charset="0"/>
              </a:rPr>
              <a:t> </a:t>
            </a:r>
            <a:endParaRPr lang="en-US" altLang="en-US" sz="2400" dirty="0">
              <a:solidFill>
                <a:prstClr val="black"/>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760412" y="1676400"/>
            <a:ext cx="4800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rot="5400000">
            <a:off x="5564565" y="1977650"/>
            <a:ext cx="3955294" cy="3352800"/>
          </a:xfrm>
          <a:prstGeom prst="rect">
            <a:avLst/>
          </a:prstGeom>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4671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noGrp="1"/>
          </p:cNvSpPr>
          <p:nvPr>
            <p:ph type="title"/>
          </p:nvPr>
        </p:nvSpPr>
        <p:spPr>
          <a:xfrm>
            <a:off x="1522412" y="152400"/>
            <a:ext cx="8686800" cy="8382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lang="en-US" sz="4000" dirty="0" smtClean="0">
                <a:solidFill>
                  <a:srgbClr val="90C226"/>
                </a:solidFill>
              </a:rPr>
              <a:t/>
            </a:r>
            <a:br>
              <a:rPr lang="en-US" sz="4000" dirty="0" smtClean="0">
                <a:solidFill>
                  <a:srgbClr val="90C226"/>
                </a:solidFill>
              </a:rPr>
            </a:br>
            <a:r>
              <a:rPr lang="en-US" sz="4400" dirty="0" smtClean="0">
                <a:solidFill>
                  <a:srgbClr val="90C226"/>
                </a:solidFill>
              </a:rPr>
              <a:t/>
            </a:r>
            <a:br>
              <a:rPr lang="en-US" sz="4400" dirty="0" smtClean="0">
                <a:solidFill>
                  <a:srgbClr val="90C226"/>
                </a:solidFill>
              </a:rPr>
            </a:br>
            <a:r>
              <a:rPr lang="en-US" sz="4400" b="1" dirty="0" smtClean="0">
                <a:solidFill>
                  <a:srgbClr val="17A6AD"/>
                </a:solidFill>
                <a:effectLst>
                  <a:outerShdw blurRad="38100" dist="38100" dir="2700000" algn="tl">
                    <a:srgbClr val="000000">
                      <a:alpha val="43137"/>
                    </a:srgbClr>
                  </a:outerShdw>
                </a:effectLst>
                <a:latin typeface="Arial" pitchFamily="34" charset="0"/>
                <a:cs typeface="Arial" pitchFamily="34" charset="0"/>
              </a:rPr>
              <a:t>Advanced System Controls</a:t>
            </a:r>
            <a:endParaRPr lang="en-US" sz="4400" b="1" dirty="0">
              <a:solidFill>
                <a:srgbClr val="17A6AD"/>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itle 1"/>
          <p:cNvSpPr txBox="1">
            <a:spLocks/>
          </p:cNvSpPr>
          <p:nvPr/>
        </p:nvSpPr>
        <p:spPr>
          <a:xfrm>
            <a:off x="1217612" y="5867400"/>
            <a:ext cx="3656648" cy="4905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dirty="0" smtClean="0">
                <a:solidFill>
                  <a:prstClr val="black"/>
                </a:solidFill>
                <a:latin typeface="Calibri"/>
              </a:rPr>
              <a:t> </a:t>
            </a:r>
            <a:r>
              <a:rPr lang="en-US" sz="2400" dirty="0" smtClean="0">
                <a:latin typeface="Arial" pitchFamily="34" charset="0"/>
                <a:cs typeface="Arial" pitchFamily="34" charset="0"/>
              </a:rPr>
              <a:t>Time/Temp Graph</a:t>
            </a:r>
            <a:endParaRPr lang="en-US" sz="2400" dirty="0">
              <a:latin typeface="Arial" pitchFamily="34" charset="0"/>
              <a:cs typeface="Arial" pitchFamily="34" charset="0"/>
            </a:endParaRPr>
          </a:p>
        </p:txBody>
      </p:sp>
      <p:sp>
        <p:nvSpPr>
          <p:cNvPr id="9" name="Title 1"/>
          <p:cNvSpPr txBox="1">
            <a:spLocks/>
          </p:cNvSpPr>
          <p:nvPr/>
        </p:nvSpPr>
        <p:spPr>
          <a:xfrm>
            <a:off x="5561012" y="5715000"/>
            <a:ext cx="4191000" cy="6858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ysClr val="windowText" lastClr="000000"/>
              </a:solidFill>
              <a:uLnTx/>
              <a:uFillTx/>
              <a:latin typeface="Arial" pitchFamily="34" charset="0"/>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dirty="0" smtClean="0">
              <a:solidFill>
                <a:sysClr val="windowText" lastClr="000000"/>
              </a:solidFill>
              <a:latin typeface="Arial" pitchFamily="34" charset="0"/>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ysClr val="windowText" lastClr="000000"/>
              </a:solidFill>
              <a:uLnTx/>
              <a:uFillTx/>
              <a:latin typeface="Arial" pitchFamily="34" charset="0"/>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dirty="0" smtClean="0">
              <a:solidFill>
                <a:sysClr val="windowText" lastClr="000000"/>
              </a:solidFill>
              <a:latin typeface="Arial" pitchFamily="34" charset="0"/>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ysClr val="windowText" lastClr="000000"/>
              </a:solidFill>
              <a:uLnTx/>
              <a:uFillTx/>
              <a:latin typeface="Arial" pitchFamily="34" charset="0"/>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dirty="0" smtClean="0">
              <a:solidFill>
                <a:sysClr val="windowText" lastClr="000000"/>
              </a:solidFill>
              <a:latin typeface="Arial" pitchFamily="34" charset="0"/>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ysClr val="windowText" lastClr="000000"/>
                </a:solidFill>
                <a:uLnTx/>
                <a:uFillTx/>
                <a:latin typeface="Arial" pitchFamily="34" charset="0"/>
                <a:cs typeface="Arial" pitchFamily="34" charset="0"/>
              </a:rPr>
              <a:t>Variable Frequency Drives</a:t>
            </a:r>
            <a:endParaRPr kumimoji="0" lang="en-US" sz="2400" b="1" i="0" u="none" strike="noStrike" kern="1200" cap="none" spc="0" normalizeH="0" baseline="0" noProof="0" dirty="0">
              <a:ln>
                <a:noFill/>
              </a:ln>
              <a:solidFill>
                <a:sysClr val="windowText" lastClr="000000"/>
              </a:solidFill>
              <a:uLnTx/>
              <a:uFillTx/>
              <a:latin typeface="Arial" pitchFamily="34" charset="0"/>
              <a:cs typeface="Arial" pitchFamily="34" charset="0"/>
            </a:endParaRPr>
          </a:p>
        </p:txBody>
      </p:sp>
      <p:sp>
        <p:nvSpPr>
          <p:cNvPr id="10" name="TextBox 9"/>
          <p:cNvSpPr txBox="1"/>
          <p:nvPr/>
        </p:nvSpPr>
        <p:spPr>
          <a:xfrm>
            <a:off x="1522412" y="990600"/>
            <a:ext cx="7935143" cy="461665"/>
          </a:xfrm>
          <a:prstGeom prst="rect">
            <a:avLst/>
          </a:prstGeom>
          <a:noFill/>
        </p:spPr>
        <p:txBody>
          <a:bodyPr wrap="square" rtlCol="0">
            <a:spAutoFit/>
          </a:bodyPr>
          <a:lstStyle/>
          <a:p>
            <a:pPr algn="ctr" defTabSz="914400"/>
            <a:r>
              <a:rPr lang="en-US" sz="2400" dirty="0" smtClean="0">
                <a:solidFill>
                  <a:prstClr val="black"/>
                </a:solidFill>
              </a:rPr>
              <a:t> Aeration Control System &amp; VFDs  </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476" y="274638"/>
            <a:ext cx="8498320" cy="1143000"/>
          </a:xfrm>
        </p:spPr>
        <p:txBody>
          <a:bodyPr/>
          <a:lstStyle/>
          <a:p>
            <a:r>
              <a:rPr lang="en-US" altLang="en-US" sz="4800" b="1" dirty="0" smtClean="0">
                <a:solidFill>
                  <a:srgbClr val="17A6AD"/>
                </a:solidFill>
                <a:effectLst>
                  <a:outerShdw blurRad="38100" dist="38100" dir="2700000" algn="tl">
                    <a:srgbClr val="000000">
                      <a:alpha val="43137"/>
                    </a:srgbClr>
                  </a:outerShdw>
                </a:effectLst>
                <a:latin typeface="Arial" charset="0"/>
              </a:rPr>
              <a:t>Background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4212" y="1524000"/>
            <a:ext cx="8587376" cy="4517363"/>
          </a:xfrm>
        </p:spPr>
        <p:txBody>
          <a:bodyPr/>
          <a:lstStyle/>
          <a:p>
            <a:r>
              <a:rPr lang="en-US" dirty="0" smtClean="0">
                <a:latin typeface="Arial" panose="020B0604020202020204" pitchFamily="34" charset="0"/>
                <a:cs typeface="Arial" panose="020B0604020202020204" pitchFamily="34" charset="0"/>
              </a:rPr>
              <a:t>Citywide 40% diversion goal by 2020</a:t>
            </a:r>
          </a:p>
          <a:p>
            <a:r>
              <a:rPr lang="en-US" dirty="0" smtClean="0">
                <a:latin typeface="Arial" panose="020B0604020202020204" pitchFamily="34" charset="0"/>
                <a:cs typeface="Arial" panose="020B0604020202020204" pitchFamily="34" charset="0"/>
              </a:rPr>
              <a:t>Resource Evaluation Study – 2014</a:t>
            </a:r>
          </a:p>
          <a:p>
            <a:r>
              <a:rPr lang="en-US" dirty="0" smtClean="0">
                <a:latin typeface="Arial" panose="020B0604020202020204" pitchFamily="34" charset="0"/>
                <a:cs typeface="Arial" panose="020B0604020202020204" pitchFamily="34" charset="0"/>
              </a:rPr>
              <a:t>Existing Mulching Operations</a:t>
            </a:r>
          </a:p>
          <a:p>
            <a:r>
              <a:rPr lang="en-US" dirty="0" smtClean="0">
                <a:latin typeface="Arial" panose="020B0604020202020204" pitchFamily="34" charset="0"/>
                <a:cs typeface="Arial" panose="020B0604020202020204" pitchFamily="34" charset="0"/>
              </a:rPr>
              <a:t>Pilot Food Scraps Composting Program – Implemented January 2015</a:t>
            </a:r>
          </a:p>
          <a:p>
            <a:r>
              <a:rPr lang="en-US" dirty="0" smtClean="0">
                <a:latin typeface="Arial" panose="020B0604020202020204" pitchFamily="34" charset="0"/>
                <a:cs typeface="Arial" panose="020B0604020202020204" pitchFamily="34" charset="0"/>
              </a:rPr>
              <a:t>New Composting Facility – late summer 2016</a:t>
            </a:r>
          </a:p>
          <a:p>
            <a:r>
              <a:rPr lang="en-US" dirty="0" smtClean="0">
                <a:latin typeface="Arial" panose="020B0604020202020204" pitchFamily="34" charset="0"/>
                <a:cs typeface="Arial" panose="020B0604020202020204" pitchFamily="34" charset="0"/>
              </a:rPr>
              <a:t>Partnership with Parks &amp; ASU</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B61DA28A-599E-459E-AA3A-AE9718870BAD}" type="slidenum">
              <a:rPr lang="en-US" smtClean="0"/>
              <a:pPr>
                <a:defRPr/>
              </a:pPr>
              <a:t>2</a:t>
            </a:fld>
            <a:endParaRPr lang="en-US" dirty="0"/>
          </a:p>
        </p:txBody>
      </p:sp>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510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812" y="3464935"/>
            <a:ext cx="5715000" cy="339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63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228600"/>
            <a:ext cx="8634863" cy="914400"/>
          </a:xfrm>
        </p:spPr>
        <p:txBody>
          <a:bodyPr>
            <a:normAutofit fontScale="90000"/>
          </a:bodyPr>
          <a:lstStyle/>
          <a:p>
            <a:r>
              <a:rPr lang="en-US" altLang="en-US" sz="5300" b="1" dirty="0" smtClean="0">
                <a:solidFill>
                  <a:srgbClr val="17A6AD"/>
                </a:solidFill>
                <a:effectLst>
                  <a:outerShdw blurRad="38100" dist="38100" dir="2700000" algn="tl">
                    <a:srgbClr val="000000">
                      <a:alpha val="43137"/>
                    </a:srgbClr>
                  </a:outerShdw>
                </a:effectLst>
                <a:latin typeface="Arial" charset="0"/>
              </a:rPr>
              <a:t>Resource Evaluation Study</a:t>
            </a:r>
            <a:r>
              <a:rPr lang="en-US" altLang="en-US" sz="4500" b="1" dirty="0" smtClean="0">
                <a:solidFill>
                  <a:srgbClr val="17A6AD"/>
                </a:solidFill>
                <a:latin typeface="Arial" charset="0"/>
              </a:rPr>
              <a:t/>
            </a:r>
            <a:br>
              <a:rPr lang="en-US" altLang="en-US" sz="4500" b="1" dirty="0" smtClean="0">
                <a:solidFill>
                  <a:srgbClr val="17A6AD"/>
                </a:solidFill>
                <a:latin typeface="Arial" charset="0"/>
              </a:rPr>
            </a:br>
            <a:r>
              <a:rPr lang="en-US" altLang="en-US" sz="4800" b="1" dirty="0">
                <a:solidFill>
                  <a:srgbClr val="17A6AD"/>
                </a:solidFill>
                <a:latin typeface="Arial" charset="0"/>
              </a:rPr>
              <a:t/>
            </a:r>
            <a:br>
              <a:rPr lang="en-US" altLang="en-US" sz="4800" b="1" dirty="0">
                <a:solidFill>
                  <a:srgbClr val="17A6AD"/>
                </a:solidFill>
                <a:latin typeface="Arial" charset="0"/>
              </a:rPr>
            </a:br>
            <a:endParaRPr lang="en-US" dirty="0"/>
          </a:p>
        </p:txBody>
      </p:sp>
      <p:sp>
        <p:nvSpPr>
          <p:cNvPr id="4" name="Slide Number Placeholder 3"/>
          <p:cNvSpPr>
            <a:spLocks noGrp="1"/>
          </p:cNvSpPr>
          <p:nvPr>
            <p:ph type="sldNum" sz="quarter" idx="12"/>
          </p:nvPr>
        </p:nvSpPr>
        <p:spPr/>
        <p:txBody>
          <a:bodyPr/>
          <a:lstStyle/>
          <a:p>
            <a:pPr>
              <a:defRPr/>
            </a:pPr>
            <a:fld id="{B61DA28A-599E-459E-AA3A-AE9718870BAD}" type="slidenum">
              <a:rPr lang="en-US" smtClean="0"/>
              <a:pPr>
                <a:defRPr/>
              </a:pPr>
              <a:t>3</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117" y="1524005"/>
            <a:ext cx="10452300" cy="501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24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16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4623" y="274638"/>
            <a:ext cx="8532178" cy="1143000"/>
          </a:xfrm>
        </p:spPr>
        <p:txBody>
          <a:bodyPr/>
          <a:lstStyle/>
          <a:p>
            <a:r>
              <a:rPr lang="en-US" altLang="en-US" sz="4800" b="1" dirty="0" smtClean="0">
                <a:solidFill>
                  <a:srgbClr val="17A6AD"/>
                </a:solidFill>
                <a:effectLst>
                  <a:outerShdw blurRad="38100" dist="38100" dir="2700000" algn="tl">
                    <a:srgbClr val="000000">
                      <a:alpha val="43137"/>
                    </a:srgbClr>
                  </a:outerShdw>
                </a:effectLst>
                <a:latin typeface="Arial" charset="0"/>
              </a:rPr>
              <a:t>Mulch vs Compost</a:t>
            </a:r>
            <a:endParaRPr lang="en-US" sz="48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675575" y="1600201"/>
            <a:ext cx="4184533" cy="533400"/>
          </a:xfrm>
        </p:spPr>
        <p:txBody>
          <a:bodyPr/>
          <a:lstStyle/>
          <a:p>
            <a:r>
              <a:rPr lang="en-US" sz="2800" dirty="0" smtClean="0">
                <a:latin typeface="Arial" panose="020B0604020202020204" pitchFamily="34" charset="0"/>
                <a:cs typeface="Arial" panose="020B0604020202020204" pitchFamily="34" charset="0"/>
              </a:rPr>
              <a:t>Mulch/Compost</a:t>
            </a:r>
            <a:endParaRPr lang="en-US" sz="28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609441" y="2362201"/>
            <a:ext cx="4113371" cy="3763962"/>
          </a:xfrm>
        </p:spPr>
        <p:txBody>
          <a:bodyPr/>
          <a:lstStyle/>
          <a:p>
            <a:r>
              <a:rPr lang="en-US" sz="2200" dirty="0" smtClean="0">
                <a:latin typeface="Arial" panose="020B0604020202020204" pitchFamily="34" charset="0"/>
                <a:cs typeface="Arial" panose="020B0604020202020204" pitchFamily="34" charset="0"/>
              </a:rPr>
              <a:t>Mulch - yard clippings processed into chipped material </a:t>
            </a:r>
          </a:p>
          <a:p>
            <a:pPr>
              <a:buNone/>
            </a:pP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Compost – Mulch + quality food scraps,  the biological decomposition of organic matter under controlled conditions </a:t>
            </a:r>
            <a:endParaRPr lang="en-US" sz="22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3"/>
          </p:nvPr>
        </p:nvSpPr>
        <p:spPr>
          <a:xfrm>
            <a:off x="5087062" y="1447801"/>
            <a:ext cx="4184529" cy="685800"/>
          </a:xfrm>
        </p:spPr>
        <p:txBody>
          <a:bodyPr/>
          <a:lstStyle/>
          <a:p>
            <a:r>
              <a:rPr lang="en-US" sz="2800" dirty="0" smtClean="0">
                <a:latin typeface="Arial" panose="020B0604020202020204" pitchFamily="34" charset="0"/>
                <a:cs typeface="Arial" panose="020B0604020202020204" pitchFamily="34" charset="0"/>
              </a:rPr>
              <a:t>Food Scraps</a:t>
            </a:r>
            <a:endParaRPr lang="en-US" sz="2800"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5103812" y="2174875"/>
            <a:ext cx="6170851" cy="3951288"/>
          </a:xfrm>
        </p:spPr>
        <p:txBody>
          <a:bodyPr/>
          <a:lstStyle/>
          <a:p>
            <a:r>
              <a:rPr lang="en-US" sz="2200" dirty="0" smtClean="0">
                <a:latin typeface="Arial" panose="020B0604020202020204" pitchFamily="34" charset="0"/>
                <a:cs typeface="Arial" panose="020B0604020202020204" pitchFamily="34" charset="0"/>
              </a:rPr>
              <a:t>Pilot Composting Program includes Partnerships with:</a:t>
            </a:r>
          </a:p>
          <a:p>
            <a:pPr lvl="1"/>
            <a:r>
              <a:rPr lang="en-US" sz="2200" dirty="0" err="1" smtClean="0">
                <a:latin typeface="Arial" panose="020B0604020202020204" pitchFamily="34" charset="0"/>
                <a:cs typeface="Arial" panose="020B0604020202020204" pitchFamily="34" charset="0"/>
              </a:rPr>
              <a:t>Bashas</a:t>
            </a:r>
            <a:r>
              <a:rPr lang="en-US" sz="2200" dirty="0">
                <a:latin typeface="Arial" panose="020B0604020202020204" pitchFamily="34" charset="0"/>
                <a:cs typeface="Arial" panose="020B0604020202020204" pitchFamily="34" charset="0"/>
              </a:rPr>
              <a:t>’ (Food </a:t>
            </a:r>
            <a:r>
              <a:rPr lang="en-US" sz="2200" dirty="0" smtClean="0">
                <a:latin typeface="Arial" panose="020B0604020202020204" pitchFamily="34" charset="0"/>
                <a:cs typeface="Arial" panose="020B0604020202020204" pitchFamily="34" charset="0"/>
              </a:rPr>
              <a:t>City)</a:t>
            </a:r>
          </a:p>
          <a:p>
            <a:pPr lvl="1"/>
            <a:r>
              <a:rPr lang="en-US" sz="2200" dirty="0" smtClean="0">
                <a:latin typeface="Arial" panose="020B0604020202020204" pitchFamily="34" charset="0"/>
                <a:cs typeface="Arial" panose="020B0604020202020204" pitchFamily="34" charset="0"/>
              </a:rPr>
              <a:t>Aviation </a:t>
            </a:r>
          </a:p>
          <a:p>
            <a:pPr lvl="1"/>
            <a:r>
              <a:rPr lang="en-US" sz="2200" dirty="0" smtClean="0">
                <a:latin typeface="Arial" panose="020B0604020202020204" pitchFamily="34" charset="0"/>
                <a:cs typeface="Arial" panose="020B0604020202020204" pitchFamily="34" charset="0"/>
              </a:rPr>
              <a:t>Super Bowl - Special Events</a:t>
            </a:r>
          </a:p>
          <a:p>
            <a:pPr lvl="1"/>
            <a:r>
              <a:rPr lang="en-US" sz="2200" dirty="0" smtClean="0">
                <a:latin typeface="Arial" panose="020B0604020202020204" pitchFamily="34" charset="0"/>
                <a:cs typeface="Arial" panose="020B0604020202020204" pitchFamily="34" charset="0"/>
              </a:rPr>
              <a:t>Global </a:t>
            </a:r>
            <a:r>
              <a:rPr lang="en-US" sz="2200" dirty="0">
                <a:latin typeface="Arial" panose="020B0604020202020204" pitchFamily="34" charset="0"/>
                <a:cs typeface="Arial" panose="020B0604020202020204" pitchFamily="34" charset="0"/>
              </a:rPr>
              <a:t>Green Innovators (</a:t>
            </a:r>
            <a:r>
              <a:rPr lang="en-US" sz="2200" dirty="0" smtClean="0">
                <a:latin typeface="Arial" panose="020B0604020202020204" pitchFamily="34" charset="0"/>
                <a:cs typeface="Arial" panose="020B0604020202020204" pitchFamily="34" charset="0"/>
              </a:rPr>
              <a:t>GGI)</a:t>
            </a:r>
          </a:p>
          <a:p>
            <a:pPr lvl="1"/>
            <a:r>
              <a:rPr lang="en-US" sz="2200" dirty="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roduce distributors</a:t>
            </a:r>
          </a:p>
          <a:p>
            <a:pPr lvl="1"/>
            <a:r>
              <a:rPr lang="en-US" sz="2200" dirty="0" smtClean="0">
                <a:latin typeface="Arial" panose="020B0604020202020204" pitchFamily="34" charset="0"/>
                <a:cs typeface="Arial" panose="020B0604020202020204" pitchFamily="34" charset="0"/>
              </a:rPr>
              <a:t>City Facilities</a:t>
            </a:r>
          </a:p>
          <a:p>
            <a:pPr lvl="1">
              <a:buNone/>
            </a:pPr>
            <a:endParaRPr lang="en-US" sz="2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3D42E85D-D64B-4A29-B1C5-EB4DADA1E3B3}" type="slidenum">
              <a:rPr lang="en-US" smtClean="0"/>
              <a:pPr>
                <a:defRPr/>
              </a:pPr>
              <a:t>4</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48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60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228600"/>
            <a:ext cx="8498320" cy="1143000"/>
          </a:xfrm>
        </p:spPr>
        <p:txBody>
          <a:bodyPr/>
          <a:lstStyle/>
          <a:p>
            <a:r>
              <a:rPr lang="en-US" sz="4800" b="1" dirty="0" smtClean="0">
                <a:solidFill>
                  <a:srgbClr val="17A6AD"/>
                </a:solidFill>
                <a:effectLst>
                  <a:outerShdw blurRad="38100" dist="38100" dir="2700000" algn="tl">
                    <a:srgbClr val="000000">
                      <a:alpha val="43137"/>
                    </a:srgbClr>
                  </a:outerShdw>
                </a:effectLst>
                <a:latin typeface="Arial" pitchFamily="34" charset="0"/>
                <a:cs typeface="Arial" pitchFamily="34" charset="0"/>
              </a:rPr>
              <a:t>Super Bowl Central</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5612" y="1524000"/>
            <a:ext cx="8815976" cy="4517363"/>
          </a:xfrm>
        </p:spPr>
        <p:txBody>
          <a:bodyPr>
            <a:normAutofit/>
          </a:bodyPr>
          <a:lstStyle/>
          <a:p>
            <a:r>
              <a:rPr lang="en-US" sz="2400" dirty="0" smtClean="0">
                <a:latin typeface="Arial" pitchFamily="34" charset="0"/>
                <a:cs typeface="Arial" pitchFamily="34" charset="0"/>
              </a:rPr>
              <a:t>Coordinated with The Super Bowl Host </a:t>
            </a:r>
          </a:p>
          <a:p>
            <a:pPr>
              <a:buNone/>
            </a:pPr>
            <a:r>
              <a:rPr lang="en-US" sz="2400" dirty="0" smtClean="0">
                <a:latin typeface="Arial" pitchFamily="34" charset="0"/>
                <a:cs typeface="Arial" pitchFamily="34" charset="0"/>
              </a:rPr>
              <a:t>	Committee and the NFL </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Containers placed at the Event</a:t>
            </a:r>
          </a:p>
          <a:p>
            <a:pPr lvl="1"/>
            <a:r>
              <a:rPr lang="en-US" sz="2400" dirty="0" smtClean="0">
                <a:latin typeface="Arial" pitchFamily="34" charset="0"/>
                <a:cs typeface="Arial" pitchFamily="34" charset="0"/>
              </a:rPr>
              <a:t>225 recycling</a:t>
            </a:r>
          </a:p>
          <a:p>
            <a:pPr lvl="1"/>
            <a:r>
              <a:rPr lang="en-US" sz="2400" dirty="0" smtClean="0">
                <a:latin typeface="Arial" pitchFamily="34" charset="0"/>
                <a:cs typeface="Arial" pitchFamily="34" charset="0"/>
              </a:rPr>
              <a:t>125 compost</a:t>
            </a:r>
          </a:p>
          <a:p>
            <a:pPr lvl="1"/>
            <a:r>
              <a:rPr lang="en-US" sz="2400" dirty="0" smtClean="0">
                <a:latin typeface="Arial" pitchFamily="34" charset="0"/>
                <a:cs typeface="Arial" pitchFamily="34" charset="0"/>
              </a:rPr>
              <a:t>150 trash containers with clear bags </a:t>
            </a:r>
          </a:p>
          <a:p>
            <a:endParaRPr lang="en-US" dirty="0" smtClean="0"/>
          </a:p>
          <a:p>
            <a:endParaRPr lang="en-US" dirty="0" smtClean="0">
              <a:latin typeface="Arial" panose="020B0604020202020204" pitchFamily="34" charset="0"/>
              <a:cs typeface="Arial" panose="020B0604020202020204" pitchFamily="34"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B61DA28A-599E-459E-AA3A-AE9718870BAD}" type="slidenum">
              <a:rPr lang="en-US" smtClean="0"/>
              <a:pPr>
                <a:defRPr/>
              </a:pPr>
              <a:t>5</a:t>
            </a:fld>
            <a:endParaRPr lang="en-US" dirty="0"/>
          </a:p>
        </p:txBody>
      </p:sp>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510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IMG_20150113_090347_820"/>
          <p:cNvPicPr>
            <a:picLocks noChangeAspect="1" noChangeArrowheads="1"/>
          </p:cNvPicPr>
          <p:nvPr/>
        </p:nvPicPr>
        <p:blipFill>
          <a:blip r:embed="rId4" cstate="print"/>
          <a:srcRect/>
          <a:stretch>
            <a:fillRect/>
          </a:stretch>
        </p:blipFill>
        <p:spPr bwMode="auto">
          <a:xfrm>
            <a:off x="6399212" y="1905000"/>
            <a:ext cx="2886971" cy="3657600"/>
          </a:xfrm>
          <a:prstGeom prst="rect">
            <a:avLst/>
          </a:prstGeom>
          <a:noFill/>
          <a:ln w="9525">
            <a:noFill/>
            <a:miter lim="800000"/>
            <a:headEnd/>
            <a:tailEnd/>
          </a:ln>
        </p:spPr>
      </p:pic>
    </p:spTree>
    <p:extLst>
      <p:ext uri="{BB962C8B-B14F-4D97-AF65-F5344CB8AC3E}">
        <p14:creationId xmlns:p14="http://schemas.microsoft.com/office/powerpoint/2010/main" val="353163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228600"/>
            <a:ext cx="8498320" cy="1143000"/>
          </a:xfrm>
        </p:spPr>
        <p:txBody>
          <a:bodyPr/>
          <a:lstStyle/>
          <a:p>
            <a:r>
              <a:rPr lang="en-US" sz="4800" b="1" dirty="0" smtClean="0">
                <a:solidFill>
                  <a:srgbClr val="17A6AD"/>
                </a:solidFill>
                <a:effectLst>
                  <a:outerShdw blurRad="38100" dist="38100" dir="2700000" algn="tl">
                    <a:srgbClr val="000000">
                      <a:alpha val="43137"/>
                    </a:srgbClr>
                  </a:outerShdw>
                </a:effectLst>
                <a:latin typeface="Arial" pitchFamily="34" charset="0"/>
                <a:cs typeface="Arial" pitchFamily="34" charset="0"/>
              </a:rPr>
              <a:t>Super Bowl Sorting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5612" y="1524000"/>
            <a:ext cx="8815976" cy="4517363"/>
          </a:xfrm>
        </p:spPr>
        <p:txBody>
          <a:bodyPr>
            <a:normAutofit/>
          </a:bodyPr>
          <a:lstStyle/>
          <a:p>
            <a:r>
              <a:rPr lang="en-US" sz="2400" dirty="0" smtClean="0">
                <a:latin typeface="Arial" pitchFamily="34" charset="0"/>
                <a:cs typeface="Arial" pitchFamily="34" charset="0"/>
              </a:rPr>
              <a:t>73.1 Diversion</a:t>
            </a:r>
          </a:p>
          <a:p>
            <a:r>
              <a:rPr lang="en-US" sz="2400" dirty="0" smtClean="0">
                <a:latin typeface="Arial" pitchFamily="34" charset="0"/>
                <a:cs typeface="Arial" pitchFamily="34" charset="0"/>
              </a:rPr>
              <a:t>66,740 pounds sorted</a:t>
            </a:r>
          </a:p>
          <a:p>
            <a:endParaRPr lang="en-US" sz="2400" dirty="0" smtClean="0">
              <a:latin typeface="Arial" pitchFamily="34" charset="0"/>
              <a:cs typeface="Arial" pitchFamily="34" charset="0"/>
            </a:endParaRPr>
          </a:p>
          <a:p>
            <a:pPr lvl="1"/>
            <a:r>
              <a:rPr lang="en-US" sz="2400" dirty="0" smtClean="0">
                <a:latin typeface="Arial" pitchFamily="34" charset="0"/>
                <a:cs typeface="Arial" pitchFamily="34" charset="0"/>
              </a:rPr>
              <a:t>Trash			26.9%</a:t>
            </a:r>
          </a:p>
          <a:p>
            <a:pPr lvl="1"/>
            <a:r>
              <a:rPr lang="en-US" sz="2400" dirty="0" smtClean="0">
                <a:latin typeface="Arial" pitchFamily="34" charset="0"/>
                <a:cs typeface="Arial" pitchFamily="34" charset="0"/>
              </a:rPr>
              <a:t>Organics		31.8%</a:t>
            </a:r>
          </a:p>
          <a:p>
            <a:pPr lvl="1"/>
            <a:r>
              <a:rPr lang="en-US" sz="2400" dirty="0" smtClean="0">
                <a:latin typeface="Arial" pitchFamily="34" charset="0"/>
                <a:cs typeface="Arial" pitchFamily="34" charset="0"/>
              </a:rPr>
              <a:t>Aluminum		10.8%</a:t>
            </a:r>
          </a:p>
          <a:p>
            <a:pPr lvl="1"/>
            <a:r>
              <a:rPr lang="en-US" sz="2400" dirty="0" smtClean="0">
                <a:latin typeface="Arial" pitchFamily="34" charset="0"/>
                <a:cs typeface="Arial" pitchFamily="34" charset="0"/>
              </a:rPr>
              <a:t>Recyclables	30.5%</a:t>
            </a:r>
          </a:p>
          <a:p>
            <a:endParaRPr lang="en-US" dirty="0" smtClean="0">
              <a:latin typeface="Arial" panose="020B0604020202020204" pitchFamily="34" charset="0"/>
              <a:cs typeface="Arial" panose="020B0604020202020204" pitchFamily="34"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B61DA28A-599E-459E-AA3A-AE9718870BAD}" type="slidenum">
              <a:rPr lang="en-US" smtClean="0"/>
              <a:pPr>
                <a:defRPr/>
              </a:pPr>
              <a:t>6</a:t>
            </a:fld>
            <a:endParaRPr lang="en-US" dirty="0"/>
          </a:p>
        </p:txBody>
      </p:sp>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510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Temp\notesFFF692\garbage sort 1.jpg"/>
          <p:cNvPicPr>
            <a:picLocks noChangeAspect="1" noChangeArrowheads="1"/>
          </p:cNvPicPr>
          <p:nvPr/>
        </p:nvPicPr>
        <p:blipFill>
          <a:blip r:embed="rId4" cstate="print"/>
          <a:srcRect/>
          <a:stretch>
            <a:fillRect/>
          </a:stretch>
        </p:blipFill>
        <p:spPr bwMode="auto">
          <a:xfrm>
            <a:off x="4646612" y="1447800"/>
            <a:ext cx="5105400" cy="4038600"/>
          </a:xfrm>
          <a:prstGeom prst="rect">
            <a:avLst/>
          </a:prstGeom>
          <a:noFill/>
          <a:ln w="9525">
            <a:noFill/>
            <a:miter lim="800000"/>
            <a:headEnd/>
            <a:tailEnd/>
          </a:ln>
        </p:spPr>
      </p:pic>
    </p:spTree>
    <p:extLst>
      <p:ext uri="{BB962C8B-B14F-4D97-AF65-F5344CB8AC3E}">
        <p14:creationId xmlns:p14="http://schemas.microsoft.com/office/powerpoint/2010/main" val="353163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2" y="152400"/>
            <a:ext cx="9447457" cy="1447800"/>
          </a:xfrm>
        </p:spPr>
        <p:txBody>
          <a:bodyPr>
            <a:noAutofit/>
          </a:bodyPr>
          <a:lstStyle/>
          <a:p>
            <a:r>
              <a:rPr lang="en-US" altLang="en-US" sz="4400" b="1" dirty="0" smtClean="0">
                <a:solidFill>
                  <a:srgbClr val="17A6AD"/>
                </a:solidFill>
                <a:effectLst>
                  <a:outerShdw blurRad="38100" dist="38100" dir="2700000" algn="tl">
                    <a:srgbClr val="000000">
                      <a:alpha val="43137"/>
                    </a:srgbClr>
                  </a:outerShdw>
                </a:effectLst>
                <a:latin typeface="Arial" charset="0"/>
              </a:rPr>
              <a:t>Pilot Turf Study Compost </a:t>
            </a:r>
            <a:br>
              <a:rPr lang="en-US" altLang="en-US" sz="4400" b="1" dirty="0" smtClean="0">
                <a:solidFill>
                  <a:srgbClr val="17A6AD"/>
                </a:solidFill>
                <a:effectLst>
                  <a:outerShdw blurRad="38100" dist="38100" dir="2700000" algn="tl">
                    <a:srgbClr val="000000">
                      <a:alpha val="43137"/>
                    </a:srgbClr>
                  </a:outerShdw>
                </a:effectLst>
                <a:latin typeface="Arial" charset="0"/>
              </a:rPr>
            </a:br>
            <a:r>
              <a:rPr lang="en-US" altLang="en-US" sz="4400" b="1" dirty="0" smtClean="0">
                <a:solidFill>
                  <a:srgbClr val="17A6AD"/>
                </a:solidFill>
                <a:effectLst>
                  <a:outerShdw blurRad="38100" dist="38100" dir="2700000" algn="tl">
                    <a:srgbClr val="000000">
                      <a:alpha val="43137"/>
                    </a:srgbClr>
                  </a:outerShdw>
                </a:effectLst>
                <a:latin typeface="Arial" charset="0"/>
              </a:rPr>
              <a:t>Benefits on turf health</a:t>
            </a:r>
            <a:endParaRPr lang="en-US" sz="44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09441" y="2057400"/>
            <a:ext cx="10157354" cy="4343400"/>
          </a:xfrm>
        </p:spPr>
        <p:txBody>
          <a:bodyPr/>
          <a:lstStyle/>
          <a:p>
            <a:r>
              <a:rPr lang="en-US" sz="2000" dirty="0" smtClean="0">
                <a:latin typeface="Arial" panose="020B0604020202020204" pitchFamily="34" charset="0"/>
                <a:cs typeface="Arial" panose="020B0604020202020204" pitchFamily="34" charset="0"/>
              </a:rPr>
              <a:t>Funded by PWD with Parks  </a:t>
            </a:r>
          </a:p>
          <a:p>
            <a:r>
              <a:rPr lang="en-US" sz="2000" dirty="0" smtClean="0">
                <a:latin typeface="Arial" panose="020B0604020202020204" pitchFamily="34" charset="0"/>
                <a:cs typeface="Arial" panose="020B0604020202020204" pitchFamily="34" charset="0"/>
              </a:rPr>
              <a:t>Beginning Fall 2015</a:t>
            </a:r>
          </a:p>
          <a:p>
            <a:r>
              <a:rPr lang="en-US" sz="2000" dirty="0" smtClean="0">
                <a:latin typeface="Arial" panose="020B0604020202020204" pitchFamily="34" charset="0"/>
                <a:cs typeface="Arial" panose="020B0604020202020204" pitchFamily="34" charset="0"/>
              </a:rPr>
              <a:t>2 year study </a:t>
            </a:r>
          </a:p>
          <a:p>
            <a:r>
              <a:rPr lang="en-US" sz="2000" dirty="0" smtClean="0">
                <a:latin typeface="Arial" panose="020B0604020202020204" pitchFamily="34" charset="0"/>
                <a:cs typeface="Arial" panose="020B0604020202020204" pitchFamily="34" charset="0"/>
              </a:rPr>
              <a:t>3-4 Park locations &amp; Downtown</a:t>
            </a:r>
          </a:p>
          <a:p>
            <a:r>
              <a:rPr lang="en-US" sz="2000" dirty="0" smtClean="0">
                <a:latin typeface="Arial" panose="020B0604020202020204" pitchFamily="34" charset="0"/>
                <a:cs typeface="Arial" panose="020B0604020202020204" pitchFamily="34" charset="0"/>
              </a:rPr>
              <a:t>Use Parks Dept. specifications</a:t>
            </a:r>
          </a:p>
          <a:p>
            <a:r>
              <a:rPr lang="en-US" sz="2000" dirty="0" smtClean="0">
                <a:latin typeface="Arial" panose="020B0604020202020204" pitchFamily="34" charset="0"/>
                <a:cs typeface="Arial" panose="020B0604020202020204" pitchFamily="34" charset="0"/>
              </a:rPr>
              <a:t>Cost Effective – Free during initial pilot phase</a:t>
            </a:r>
          </a:p>
          <a:p>
            <a:r>
              <a:rPr lang="en-US" sz="2000" dirty="0" smtClean="0">
                <a:latin typeface="Arial" panose="020B0604020202020204" pitchFamily="34" charset="0"/>
                <a:cs typeface="Arial" panose="020B0604020202020204" pitchFamily="34" charset="0"/>
              </a:rPr>
              <a:t>Supports the Circular Economy and Landfill diversion </a:t>
            </a:r>
          </a:p>
          <a:p>
            <a:r>
              <a:rPr lang="en-US" sz="2000" dirty="0" smtClean="0">
                <a:latin typeface="Arial" panose="020B0604020202020204" pitchFamily="34" charset="0"/>
                <a:cs typeface="Arial" panose="020B0604020202020204" pitchFamily="34" charset="0"/>
              </a:rPr>
              <a:t>Helps achieve City’s 40% diversion goal by 2020</a:t>
            </a:r>
          </a:p>
          <a:p>
            <a:r>
              <a:rPr lang="en-US" sz="2000" dirty="0" smtClean="0">
                <a:latin typeface="Arial" panose="020B0604020202020204" pitchFamily="34" charset="0"/>
                <a:cs typeface="Arial" panose="020B0604020202020204" pitchFamily="34" charset="0"/>
              </a:rPr>
              <a:t>Research and expertise from ASU through PWD/ASU Partnership from the Resource Innovation and Solutions Network (RISN)</a:t>
            </a:r>
          </a:p>
          <a:p>
            <a:pPr marL="114300" indent="0">
              <a:buNone/>
            </a:pPr>
            <a:endParaRPr lang="en-US" dirty="0" smtClean="0"/>
          </a:p>
        </p:txBody>
      </p:sp>
      <p:sp>
        <p:nvSpPr>
          <p:cNvPr id="3" name="Slide Number Placeholder 2"/>
          <p:cNvSpPr>
            <a:spLocks noGrp="1"/>
          </p:cNvSpPr>
          <p:nvPr>
            <p:ph type="sldNum" sz="quarter" idx="12"/>
          </p:nvPr>
        </p:nvSpPr>
        <p:spPr/>
        <p:txBody>
          <a:bodyPr/>
          <a:lstStyle/>
          <a:p>
            <a:pPr>
              <a:defRPr/>
            </a:pPr>
            <a:fld id="{3D42E85D-D64B-4A29-B1C5-EB4DADA1E3B3}" type="slidenum">
              <a:rPr lang="en-US" smtClean="0"/>
              <a:pPr>
                <a:defRPr/>
              </a:pPr>
              <a:t>7</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6006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S:\Division Weekly\Photos\photo archive\Banan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012" y="1676400"/>
            <a:ext cx="390680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0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152400"/>
            <a:ext cx="8633751" cy="1143000"/>
          </a:xfrm>
        </p:spPr>
        <p:txBody>
          <a:bodyPr/>
          <a:lstStyle/>
          <a:p>
            <a:r>
              <a:rPr lang="en-US" altLang="en-US" sz="4800" b="1" dirty="0" smtClean="0">
                <a:solidFill>
                  <a:srgbClr val="17A6AD"/>
                </a:solidFill>
                <a:effectLst>
                  <a:outerShdw blurRad="38100" dist="38100" dir="2700000" algn="tl">
                    <a:srgbClr val="000000">
                      <a:alpha val="43137"/>
                    </a:srgbClr>
                  </a:outerShdw>
                </a:effectLst>
                <a:latin typeface="Arial" charset="0"/>
              </a:rPr>
              <a:t>Composting Facility</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61DA28A-599E-459E-AA3A-AE9718870BAD}" type="slidenum">
              <a:rPr lang="en-US" smtClean="0"/>
              <a:pPr>
                <a:defRPr/>
              </a:pPr>
              <a:t>8</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47" y="1295400"/>
            <a:ext cx="10766795" cy="511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6006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319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3" y="152400"/>
            <a:ext cx="7086600" cy="914400"/>
          </a:xfrm>
        </p:spPr>
        <p:txBody>
          <a:bodyPr>
            <a:noAutofit/>
          </a:bodyPr>
          <a:lstStyle/>
          <a:p>
            <a:pPr fontAlgn="auto">
              <a:spcAft>
                <a:spcPts val="0"/>
              </a:spcAft>
              <a:defRPr/>
            </a:pPr>
            <a:r>
              <a:rPr lang="en-US" sz="4400" b="1" dirty="0" smtClean="0">
                <a:solidFill>
                  <a:srgbClr val="17A6AD"/>
                </a:solidFill>
                <a:effectLst>
                  <a:outerShdw blurRad="38100" dist="38100" dir="2700000" algn="tl">
                    <a:srgbClr val="000000">
                      <a:alpha val="43137"/>
                    </a:srgbClr>
                  </a:outerShdw>
                </a:effectLst>
                <a:latin typeface="Arial" pitchFamily="34" charset="0"/>
                <a:cs typeface="Arial" pitchFamily="34" charset="0"/>
              </a:rPr>
              <a:t>Aerated Static Piles  </a:t>
            </a:r>
            <a:endParaRPr lang="en-US" sz="4400" b="1" dirty="0">
              <a:solidFill>
                <a:srgbClr val="17A6AD"/>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idx="1"/>
          </p:nvPr>
        </p:nvSpPr>
        <p:spPr>
          <a:xfrm>
            <a:off x="379412" y="1371600"/>
            <a:ext cx="5410200" cy="4800600"/>
          </a:xfrm>
        </p:spPr>
        <p:txBody>
          <a:bodyPr>
            <a:normAutofit fontScale="92500" lnSpcReduction="20000"/>
          </a:bodyPr>
          <a:lstStyle/>
          <a:p>
            <a:endParaRPr lang="en-US" altLang="en-US" sz="2400" kern="0" dirty="0" smtClean="0">
              <a:solidFill>
                <a:prstClr val="black"/>
              </a:solidFill>
              <a:latin typeface="Arial" pitchFamily="34" charset="0"/>
              <a:cs typeface="Arial" pitchFamily="34" charset="0"/>
            </a:endParaRPr>
          </a:p>
          <a:p>
            <a:r>
              <a:rPr lang="en-US" altLang="en-US" sz="2600" kern="0" dirty="0" smtClean="0">
                <a:solidFill>
                  <a:prstClr val="black"/>
                </a:solidFill>
                <a:latin typeface="Arial" pitchFamily="34" charset="0"/>
                <a:cs typeface="Arial" pitchFamily="34" charset="0"/>
              </a:rPr>
              <a:t>Elevates oxygen levels</a:t>
            </a:r>
          </a:p>
          <a:p>
            <a:pPr lvl="1"/>
            <a:r>
              <a:rPr lang="en-US" altLang="en-US" sz="2600" kern="0" dirty="0" smtClean="0">
                <a:solidFill>
                  <a:prstClr val="black"/>
                </a:solidFill>
                <a:latin typeface="Arial" pitchFamily="34" charset="0"/>
                <a:cs typeface="Arial" pitchFamily="34" charset="0"/>
              </a:rPr>
              <a:t>Oxygen depleted in less than 20 minutes</a:t>
            </a:r>
          </a:p>
          <a:p>
            <a:pPr lvl="1">
              <a:buNone/>
            </a:pPr>
            <a:endParaRPr lang="en-US" altLang="en-US" sz="2600" kern="0" dirty="0" smtClean="0">
              <a:solidFill>
                <a:prstClr val="black"/>
              </a:solidFill>
              <a:latin typeface="Arial" pitchFamily="34" charset="0"/>
              <a:cs typeface="Arial" pitchFamily="34" charset="0"/>
            </a:endParaRPr>
          </a:p>
          <a:p>
            <a:r>
              <a:rPr lang="en-US" altLang="en-US" sz="2600" kern="0" dirty="0" smtClean="0">
                <a:solidFill>
                  <a:prstClr val="black"/>
                </a:solidFill>
                <a:latin typeface="Arial" pitchFamily="34" charset="0"/>
                <a:cs typeface="Arial" pitchFamily="34" charset="0"/>
              </a:rPr>
              <a:t>Temperature control</a:t>
            </a:r>
          </a:p>
          <a:p>
            <a:r>
              <a:rPr lang="en-US" altLang="en-US" sz="2600" kern="0" dirty="0" smtClean="0">
                <a:solidFill>
                  <a:prstClr val="black"/>
                </a:solidFill>
                <a:latin typeface="Arial" pitchFamily="34" charset="0"/>
                <a:cs typeface="Arial" pitchFamily="34" charset="0"/>
              </a:rPr>
              <a:t>Reduces odor control</a:t>
            </a:r>
          </a:p>
          <a:p>
            <a:endParaRPr lang="en-US" altLang="en-US" sz="2000" kern="0" dirty="0" smtClean="0">
              <a:solidFill>
                <a:prstClr val="black"/>
              </a:solidFill>
            </a:endParaRPr>
          </a:p>
          <a:p>
            <a:pPr>
              <a:buNone/>
            </a:pPr>
            <a:r>
              <a:rPr lang="en-US" sz="2000" dirty="0" smtClean="0">
                <a:latin typeface="Arial" panose="020B0604020202020204" pitchFamily="34" charset="0"/>
                <a:cs typeface="Arial" panose="020B0604020202020204" pitchFamily="34" charset="0"/>
              </a:rPr>
              <a:t> </a:t>
            </a:r>
          </a:p>
          <a:p>
            <a:pPr>
              <a:buNone/>
            </a:pPr>
            <a:endParaRPr lang="en-US" altLang="en-US" sz="2000" kern="0" dirty="0" smtClean="0">
              <a:solidFill>
                <a:prstClr val="black"/>
              </a:solidFill>
              <a:latin typeface="Arial" panose="020B0604020202020204" pitchFamily="34" charset="0"/>
              <a:cs typeface="Arial" panose="020B0604020202020204" pitchFamily="34" charset="0"/>
            </a:endParaRPr>
          </a:p>
          <a:p>
            <a:pPr algn="ctr">
              <a:buNone/>
            </a:pPr>
            <a:r>
              <a:rPr lang="en-US" altLang="en-US" sz="2600" kern="0" dirty="0" smtClean="0">
                <a:solidFill>
                  <a:prstClr val="black"/>
                </a:solidFill>
                <a:latin typeface="Arial" pitchFamily="34" charset="0"/>
                <a:cs typeface="Arial" pitchFamily="34" charset="0"/>
              </a:rPr>
              <a:t>AIR is Most Influential Factor in compost stability</a:t>
            </a:r>
            <a:r>
              <a:rPr lang="en-US" altLang="en-US" sz="2000" kern="0" dirty="0" smtClean="0">
                <a:solidFill>
                  <a:prstClr val="black"/>
                </a:solidFill>
              </a:rPr>
              <a:t>*</a:t>
            </a:r>
          </a:p>
          <a:p>
            <a:pPr>
              <a:buNone/>
            </a:pPr>
            <a:endParaRPr lang="en-US" sz="2000" dirty="0" smtClean="0">
              <a:latin typeface="Arial" panose="020B0604020202020204" pitchFamily="34" charset="0"/>
              <a:cs typeface="Arial" panose="020B0604020202020204" pitchFamily="34" charset="0"/>
            </a:endParaRPr>
          </a:p>
          <a:p>
            <a:pPr marL="114300" indent="0">
              <a:buNone/>
            </a:pPr>
            <a:endParaRPr lang="en-US" dirty="0" smtClean="0"/>
          </a:p>
        </p:txBody>
      </p:sp>
      <p:sp>
        <p:nvSpPr>
          <p:cNvPr id="3" name="Slide Number Placeholder 2"/>
          <p:cNvSpPr>
            <a:spLocks noGrp="1"/>
          </p:cNvSpPr>
          <p:nvPr>
            <p:ph type="sldNum" sz="quarter" idx="12"/>
          </p:nvPr>
        </p:nvSpPr>
        <p:spPr/>
        <p:txBody>
          <a:bodyPr/>
          <a:lstStyle/>
          <a:p>
            <a:pPr>
              <a:defRPr/>
            </a:pPr>
            <a:fld id="{3D42E85D-D64B-4A29-B1C5-EB4DADA1E3B3}" type="slidenum">
              <a:rPr lang="en-US" smtClean="0"/>
              <a:pPr>
                <a:defRPr/>
              </a:pPr>
              <a:t>9</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6006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5812" y="1524000"/>
            <a:ext cx="4430943" cy="4114800"/>
          </a:xfrm>
          <a:prstGeom prst="rect">
            <a:avLst/>
          </a:prstGeom>
        </p:spPr>
      </p:pic>
    </p:spTree>
    <p:extLst>
      <p:ext uri="{BB962C8B-B14F-4D97-AF65-F5344CB8AC3E}">
        <p14:creationId xmlns:p14="http://schemas.microsoft.com/office/powerpoint/2010/main" val="285440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axCatchAll xmlns="a0e9d492-aae1-42ec-9904-4fd688908c79"/>
    <Date_x0020_Due xmlns="a0e9d492-aae1-42ec-9904-4fd688908c79">2015-11-13T06:00:00+00:00</Date_x0020_Due>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4CEFA1F9244D84D8EF133867FD2087B" ma:contentTypeVersion="6" ma:contentTypeDescription="Create a new document." ma:contentTypeScope="" ma:versionID="eea4d13ad469390eb149da254f34f91f">
  <xsd:schema xmlns:xsd="http://www.w3.org/2001/XMLSchema" xmlns:xs="http://www.w3.org/2001/XMLSchema" xmlns:p="http://schemas.microsoft.com/office/2006/metadata/properties" xmlns:ns1="http://schemas.microsoft.com/sharepoint/v3" xmlns:ns2="a0e9d492-aae1-42ec-9904-4fd688908c79" targetNamespace="http://schemas.microsoft.com/office/2006/metadata/properties" ma:root="true" ma:fieldsID="e32f47f6cc45f2b89173f02d904b1726" ns1:_="" ns2:_="">
    <xsd:import namespace="http://schemas.microsoft.com/sharepoint/v3"/>
    <xsd:import namespace="a0e9d492-aae1-42ec-9904-4fd688908c79"/>
    <xsd:element name="properties">
      <xsd:complexType>
        <xsd:sequence>
          <xsd:element name="documentManagement">
            <xsd:complexType>
              <xsd:all>
                <xsd:element ref="ns1:PublishingStartDate" minOccurs="0"/>
                <xsd:element ref="ns1:PublishingExpirationDate" minOccurs="0"/>
                <xsd:element ref="ns2:TaxCatchAll" minOccurs="0"/>
                <xsd:element ref="ns2:TaxCatchAllLabel" minOccurs="0"/>
                <xsd:element ref="ns2:Date_x0020_Du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e9d492-aae1-42ec-9904-4fd688908c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4a79f51-32ee-4d2f-b804-3e51363b6775}" ma:internalName="TaxCatchAll" ma:showField="CatchAllData" ma:web="a0e9d492-aae1-42ec-9904-4fd688908c7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4a79f51-32ee-4d2f-b804-3e51363b6775}" ma:internalName="TaxCatchAllLabel" ma:readOnly="true" ma:showField="CatchAllDataLabel" ma:web="a0e9d492-aae1-42ec-9904-4fd688908c79">
      <xsd:complexType>
        <xsd:complexContent>
          <xsd:extension base="dms:MultiChoiceLookup">
            <xsd:sequence>
              <xsd:element name="Value" type="dms:Lookup" maxOccurs="unbounded" minOccurs="0" nillable="true"/>
            </xsd:sequence>
          </xsd:extension>
        </xsd:complexContent>
      </xsd:complexType>
    </xsd:element>
    <xsd:element name="Date_x0020_Due" ma:index="14" nillable="true" ma:displayName="Date Due" ma:format="DateTime" ma:internalName="Date_x0020_Due">
      <xsd:simpleType>
        <xsd:restriction base="dms:DateTime"/>
      </xsd:simpleType>
    </xsd:element>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ma:index="12" ma:displayName="Comments"/>
        <xsd:element name="keywords" minOccurs="0" maxOccurs="1" type="xsd:string" ma:index="1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FA7002-74F7-4711-BD61-96A8EAF6033A}"/>
</file>

<file path=customXml/itemProps2.xml><?xml version="1.0" encoding="utf-8"?>
<ds:datastoreItem xmlns:ds="http://schemas.openxmlformats.org/officeDocument/2006/customXml" ds:itemID="{EE828F52-A962-4F14-BF23-70E7D679461E}"/>
</file>

<file path=customXml/itemProps3.xml><?xml version="1.0" encoding="utf-8"?>
<ds:datastoreItem xmlns:ds="http://schemas.openxmlformats.org/officeDocument/2006/customXml" ds:itemID="{EDAD30A3-76C3-4D81-A6CA-AE73E1B5A5F4}"/>
</file>

<file path=customXml/itemProps4.xml><?xml version="1.0" encoding="utf-8"?>
<ds:datastoreItem xmlns:ds="http://schemas.openxmlformats.org/officeDocument/2006/customXml" ds:itemID="{4038FC18-A409-42E5-86D1-0BC762032D9F}"/>
</file>

<file path=docProps/app.xml><?xml version="1.0" encoding="utf-8"?>
<Properties xmlns="http://schemas.openxmlformats.org/officeDocument/2006/extended-properties" xmlns:vt="http://schemas.openxmlformats.org/officeDocument/2006/docPropsVTypes">
  <Template/>
  <TotalTime>9887</TotalTime>
  <Words>862</Words>
  <Application>Microsoft Office PowerPoint</Application>
  <PresentationFormat>Custom</PresentationFormat>
  <Paragraphs>158</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Current and Future  Composting Operations</vt:lpstr>
      <vt:lpstr>Background</vt:lpstr>
      <vt:lpstr>Resource Evaluation Study  </vt:lpstr>
      <vt:lpstr>Mulch vs Compost</vt:lpstr>
      <vt:lpstr>Super Bowl Central</vt:lpstr>
      <vt:lpstr>Super Bowl Sorting</vt:lpstr>
      <vt:lpstr>Pilot Turf Study Compost  Benefits on turf health</vt:lpstr>
      <vt:lpstr>Composting Facility</vt:lpstr>
      <vt:lpstr>Aerated Static Piles  </vt:lpstr>
      <vt:lpstr>Mass Bed Turning &amp; Irrigation </vt:lpstr>
      <vt:lpstr>Forced Aeration Options</vt:lpstr>
      <vt:lpstr>Above or Below Grade Aeration? </vt:lpstr>
      <vt:lpstr> Blowers, Ducts &amp; Dampers</vt:lpstr>
      <vt:lpstr>  Advanced System Controls</vt:lpstr>
    </vt:vector>
  </TitlesOfParts>
  <Company>City of Phoenix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and Future Composting Operations Presentation</dc:title>
  <dc:creator>056452</dc:creator>
  <cp:keywords>EQC composting</cp:keywords>
  <dc:description/>
  <cp:lastModifiedBy>Trudy Merrill</cp:lastModifiedBy>
  <cp:revision>364</cp:revision>
  <cp:lastPrinted>2015-03-18T15:41:53Z</cp:lastPrinted>
  <dcterms:created xsi:type="dcterms:W3CDTF">2014-12-12T21:21:32Z</dcterms:created>
  <dcterms:modified xsi:type="dcterms:W3CDTF">2015-06-11T14:13:28Z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0x01010054CEFA1F9244D84D8EF133867FD2087B</vt:lpwstr>
  </property>
  <property fmtid="{D5CDD505-2E9C-101B-9397-08002B2CF9AE}" pid="3" name="IsMyDocuments">
    <vt:lpwstr>1</vt:lpwstr>
  </property>
</Properties>
</file>